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Lst>
  <p:notesMasterIdLst>
    <p:notesMasterId r:id="rId46"/>
  </p:notesMasterIdLst>
  <p:sldIdLst>
    <p:sldId id="318" r:id="rId5"/>
    <p:sldId id="375" r:id="rId6"/>
    <p:sldId id="256" r:id="rId7"/>
    <p:sldId id="257" r:id="rId8"/>
    <p:sldId id="376" r:id="rId9"/>
    <p:sldId id="377" r:id="rId10"/>
    <p:sldId id="378" r:id="rId11"/>
    <p:sldId id="379" r:id="rId12"/>
    <p:sldId id="386" r:id="rId13"/>
    <p:sldId id="388" r:id="rId14"/>
    <p:sldId id="389" r:id="rId15"/>
    <p:sldId id="390" r:id="rId16"/>
    <p:sldId id="391" r:id="rId17"/>
    <p:sldId id="392" r:id="rId18"/>
    <p:sldId id="387" r:id="rId19"/>
    <p:sldId id="393" r:id="rId20"/>
    <p:sldId id="394" r:id="rId21"/>
    <p:sldId id="395" r:id="rId22"/>
    <p:sldId id="258" r:id="rId23"/>
    <p:sldId id="381" r:id="rId24"/>
    <p:sldId id="382" r:id="rId25"/>
    <p:sldId id="380" r:id="rId26"/>
    <p:sldId id="384" r:id="rId27"/>
    <p:sldId id="385" r:id="rId28"/>
    <p:sldId id="396" r:id="rId29"/>
    <p:sldId id="397" r:id="rId30"/>
    <p:sldId id="398" r:id="rId31"/>
    <p:sldId id="401" r:id="rId32"/>
    <p:sldId id="402" r:id="rId33"/>
    <p:sldId id="404" r:id="rId34"/>
    <p:sldId id="405" r:id="rId35"/>
    <p:sldId id="406" r:id="rId36"/>
    <p:sldId id="407" r:id="rId37"/>
    <p:sldId id="408" r:id="rId38"/>
    <p:sldId id="409" r:id="rId39"/>
    <p:sldId id="399" r:id="rId40"/>
    <p:sldId id="400" r:id="rId41"/>
    <p:sldId id="403" r:id="rId42"/>
    <p:sldId id="410" r:id="rId43"/>
    <p:sldId id="411" r:id="rId44"/>
    <p:sldId id="412"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E8650B-BD72-4926-8D63-0B213B7F2F5B}" v="475" dt="2025-06-13T19:07:36.4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5" d="100"/>
          <a:sy n="55" d="100"/>
        </p:scale>
        <p:origin x="48"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sv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image" Target="../media/image22.jp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jpg"/></Relationships>
</file>

<file path=ppt/diagrams/_rels/data4.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png"/><Relationship Id="rId7" Type="http://schemas.openxmlformats.org/officeDocument/2006/relationships/image" Target="../media/image28.png"/><Relationship Id="rId2" Type="http://schemas.openxmlformats.org/officeDocument/2006/relationships/image" Target="../media/image41.svg"/><Relationship Id="rId1" Type="http://schemas.openxmlformats.org/officeDocument/2006/relationships/image" Target="../media/image23.png"/><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8.svg"/><Relationship Id="rId4" Type="http://schemas.openxmlformats.org/officeDocument/2006/relationships/image" Target="../media/image43.svg"/><Relationship Id="rId9" Type="http://schemas.openxmlformats.org/officeDocument/2006/relationships/image" Target="../media/image47.png"/></Relationships>
</file>

<file path=ppt/diagrams/_rels/data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image" Target="../media/image49.png"/></Relationships>
</file>

<file path=ppt/diagrams/_rels/data6.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57.png"/><Relationship Id="rId7" Type="http://schemas.openxmlformats.org/officeDocument/2006/relationships/image" Target="../media/image28.png"/><Relationship Id="rId2" Type="http://schemas.openxmlformats.org/officeDocument/2006/relationships/image" Target="../media/image41.svg"/><Relationship Id="rId1" Type="http://schemas.openxmlformats.org/officeDocument/2006/relationships/image" Target="../media/image23.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sv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image" Target="../media/image22.jp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jp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png"/><Relationship Id="rId7" Type="http://schemas.openxmlformats.org/officeDocument/2006/relationships/image" Target="../media/image28.png"/><Relationship Id="rId2" Type="http://schemas.openxmlformats.org/officeDocument/2006/relationships/image" Target="../media/image41.svg"/><Relationship Id="rId1" Type="http://schemas.openxmlformats.org/officeDocument/2006/relationships/image" Target="../media/image23.png"/><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8.svg"/><Relationship Id="rId4" Type="http://schemas.openxmlformats.org/officeDocument/2006/relationships/image" Target="../media/image43.svg"/><Relationship Id="rId9" Type="http://schemas.openxmlformats.org/officeDocument/2006/relationships/image" Target="../media/image47.png"/></Relationships>
</file>

<file path=ppt/diagrams/_rels/drawing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image" Target="../media/image49.png"/></Relationships>
</file>

<file path=ppt/diagrams/_rels/drawing6.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57.png"/><Relationship Id="rId7" Type="http://schemas.openxmlformats.org/officeDocument/2006/relationships/image" Target="../media/image28.png"/><Relationship Id="rId2" Type="http://schemas.openxmlformats.org/officeDocument/2006/relationships/image" Target="../media/image41.svg"/><Relationship Id="rId1" Type="http://schemas.openxmlformats.org/officeDocument/2006/relationships/image" Target="../media/image23.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FEB6B0-1EE4-4BEF-B951-CA623F51D4A8}" type="doc">
      <dgm:prSet loTypeId="urn:microsoft.com/office/officeart/2018/2/layout/IconCircleList" loCatId="icon" qsTypeId="urn:microsoft.com/office/officeart/2005/8/quickstyle/simple4" qsCatId="simple" csTypeId="urn:microsoft.com/office/officeart/2005/8/colors/accent4_2" csCatId="accent4" phldr="1"/>
      <dgm:spPr/>
      <dgm:t>
        <a:bodyPr/>
        <a:lstStyle/>
        <a:p>
          <a:endParaRPr lang="en-US"/>
        </a:p>
      </dgm:t>
    </dgm:pt>
    <dgm:pt modelId="{2C72DDEE-8FB3-4184-A205-0DD54A990D3F}">
      <dgm:prSet/>
      <dgm:spPr/>
      <dgm:t>
        <a:bodyPr/>
        <a:lstStyle/>
        <a:p>
          <a:pPr>
            <a:lnSpc>
              <a:spcPct val="100000"/>
            </a:lnSpc>
          </a:pPr>
          <a:endParaRPr lang="en-US"/>
        </a:p>
      </dgm:t>
    </dgm:pt>
    <dgm:pt modelId="{00976193-0EEC-4414-A670-EFED78F1886E}" type="parTrans" cxnId="{059F08B9-6194-40D8-9C98-772005F63216}">
      <dgm:prSet/>
      <dgm:spPr/>
      <dgm:t>
        <a:bodyPr/>
        <a:lstStyle/>
        <a:p>
          <a:endParaRPr lang="en-US"/>
        </a:p>
      </dgm:t>
    </dgm:pt>
    <dgm:pt modelId="{FA932E07-983F-4D01-BF30-9F005D21AD29}" type="sibTrans" cxnId="{059F08B9-6194-40D8-9C98-772005F63216}">
      <dgm:prSet/>
      <dgm:spPr/>
      <dgm:t>
        <a:bodyPr/>
        <a:lstStyle/>
        <a:p>
          <a:pPr>
            <a:lnSpc>
              <a:spcPct val="100000"/>
            </a:lnSpc>
          </a:pPr>
          <a:endParaRPr lang="en-US"/>
        </a:p>
      </dgm:t>
    </dgm:pt>
    <dgm:pt modelId="{D59B299F-5317-4E6E-8FA6-B8457BD0E9F8}">
      <dgm:prSet custT="1"/>
      <dgm:spPr/>
      <dgm:t>
        <a:bodyPr/>
        <a:lstStyle/>
        <a:p>
          <a:pPr>
            <a:lnSpc>
              <a:spcPct val="100000"/>
            </a:lnSpc>
          </a:pPr>
          <a:r>
            <a:rPr lang="en-US" sz="1800" b="1" dirty="0"/>
            <a:t>Islamic institutions do not engage in conventional interest-based lending.</a:t>
          </a:r>
          <a:endParaRPr lang="en-US" sz="1800" dirty="0"/>
        </a:p>
      </dgm:t>
    </dgm:pt>
    <dgm:pt modelId="{BF669B5A-16BD-40E1-A55D-996FCDEA7D79}" type="parTrans" cxnId="{93987875-B390-4F6A-AB67-27AACF155891}">
      <dgm:prSet/>
      <dgm:spPr/>
      <dgm:t>
        <a:bodyPr/>
        <a:lstStyle/>
        <a:p>
          <a:endParaRPr lang="en-US"/>
        </a:p>
      </dgm:t>
    </dgm:pt>
    <dgm:pt modelId="{0F66EA30-5E75-4854-AE36-5C89111B80B1}" type="sibTrans" cxnId="{93987875-B390-4F6A-AB67-27AACF155891}">
      <dgm:prSet/>
      <dgm:spPr/>
      <dgm:t>
        <a:bodyPr/>
        <a:lstStyle/>
        <a:p>
          <a:pPr>
            <a:lnSpc>
              <a:spcPct val="100000"/>
            </a:lnSpc>
          </a:pPr>
          <a:endParaRPr lang="en-US"/>
        </a:p>
      </dgm:t>
    </dgm:pt>
    <dgm:pt modelId="{51597315-B19A-4746-842E-46C26389C620}">
      <dgm:prSet custT="1"/>
      <dgm:spPr/>
      <dgm:t>
        <a:bodyPr/>
        <a:lstStyle/>
        <a:p>
          <a:pPr>
            <a:lnSpc>
              <a:spcPct val="100000"/>
            </a:lnSpc>
          </a:pPr>
          <a:r>
            <a:rPr lang="en-US" sz="1800" b="1" dirty="0"/>
            <a:t>Promotes risk-sharing and ethical debt creation.</a:t>
          </a:r>
          <a:endParaRPr lang="en-US" sz="1800" dirty="0"/>
        </a:p>
      </dgm:t>
    </dgm:pt>
    <dgm:pt modelId="{83F7722C-7927-4638-BC5D-0C07FD1225E3}" type="parTrans" cxnId="{F0007148-2269-4B69-963B-2AAEA1FD3539}">
      <dgm:prSet/>
      <dgm:spPr/>
      <dgm:t>
        <a:bodyPr/>
        <a:lstStyle/>
        <a:p>
          <a:endParaRPr lang="en-US"/>
        </a:p>
      </dgm:t>
    </dgm:pt>
    <dgm:pt modelId="{152A58E7-CE59-4B30-827C-7D6873424500}" type="sibTrans" cxnId="{F0007148-2269-4B69-963B-2AAEA1FD3539}">
      <dgm:prSet/>
      <dgm:spPr/>
      <dgm:t>
        <a:bodyPr/>
        <a:lstStyle/>
        <a:p>
          <a:pPr>
            <a:lnSpc>
              <a:spcPct val="100000"/>
            </a:lnSpc>
          </a:pPr>
          <a:endParaRPr lang="en-US"/>
        </a:p>
      </dgm:t>
    </dgm:pt>
    <dgm:pt modelId="{4E6297B2-B99A-4576-885F-2EA2CE68AD2C}">
      <dgm:prSet/>
      <dgm:spPr/>
      <dgm:t>
        <a:bodyPr/>
        <a:lstStyle/>
        <a:p>
          <a:pPr>
            <a:lnSpc>
              <a:spcPct val="100000"/>
            </a:lnSpc>
          </a:pPr>
          <a:endParaRPr lang="en-US"/>
        </a:p>
      </dgm:t>
    </dgm:pt>
    <dgm:pt modelId="{7BCC4C82-B3EA-48D3-9240-2756EF615843}" type="sibTrans" cxnId="{16F9077E-7455-4D23-A982-98E4D651A56B}">
      <dgm:prSet/>
      <dgm:spPr/>
      <dgm:t>
        <a:bodyPr/>
        <a:lstStyle/>
        <a:p>
          <a:endParaRPr lang="en-US"/>
        </a:p>
      </dgm:t>
    </dgm:pt>
    <dgm:pt modelId="{B43855DA-B558-4600-8DE3-280BDABB106C}" type="parTrans" cxnId="{16F9077E-7455-4D23-A982-98E4D651A56B}">
      <dgm:prSet/>
      <dgm:spPr/>
      <dgm:t>
        <a:bodyPr/>
        <a:lstStyle/>
        <a:p>
          <a:endParaRPr lang="en-US"/>
        </a:p>
      </dgm:t>
    </dgm:pt>
    <dgm:pt modelId="{F7C99B0D-17FF-464F-9EB7-E8DF3CB160EA}">
      <dgm:prSet custT="1"/>
      <dgm:spPr/>
      <dgm:t>
        <a:bodyPr/>
        <a:lstStyle/>
        <a:p>
          <a:pPr>
            <a:lnSpc>
              <a:spcPct val="100000"/>
            </a:lnSpc>
          </a:pPr>
          <a:r>
            <a:rPr lang="en-US" sz="1800" b="1" dirty="0"/>
            <a:t>Debt is created only through the sale of goods or the provision of services.</a:t>
          </a:r>
          <a:endParaRPr lang="en-US" sz="1800" dirty="0"/>
        </a:p>
      </dgm:t>
    </dgm:pt>
    <dgm:pt modelId="{7584C63B-7E94-4DB8-A55B-9828170A32E8}" type="parTrans" cxnId="{C359C368-274E-4688-B98B-B3F773EBE1B9}">
      <dgm:prSet/>
      <dgm:spPr/>
      <dgm:t>
        <a:bodyPr/>
        <a:lstStyle/>
        <a:p>
          <a:endParaRPr lang="en-US"/>
        </a:p>
      </dgm:t>
    </dgm:pt>
    <dgm:pt modelId="{9405C3BD-A72D-4415-99A7-E60C2C72F7E8}" type="sibTrans" cxnId="{C359C368-274E-4688-B98B-B3F773EBE1B9}">
      <dgm:prSet/>
      <dgm:spPr/>
      <dgm:t>
        <a:bodyPr/>
        <a:lstStyle/>
        <a:p>
          <a:endParaRPr lang="en-US"/>
        </a:p>
      </dgm:t>
    </dgm:pt>
    <dgm:pt modelId="{154D3615-B818-4E72-92A6-B2B2C1958BB3}" type="pres">
      <dgm:prSet presAssocID="{58FEB6B0-1EE4-4BEF-B951-CA623F51D4A8}" presName="root" presStyleCnt="0">
        <dgm:presLayoutVars>
          <dgm:dir/>
          <dgm:resizeHandles val="exact"/>
        </dgm:presLayoutVars>
      </dgm:prSet>
      <dgm:spPr/>
    </dgm:pt>
    <dgm:pt modelId="{AFB744FE-2FC2-40CC-94E8-7A1D85A02CB1}" type="pres">
      <dgm:prSet presAssocID="{58FEB6B0-1EE4-4BEF-B951-CA623F51D4A8}" presName="container" presStyleCnt="0">
        <dgm:presLayoutVars>
          <dgm:dir/>
          <dgm:resizeHandles val="exact"/>
        </dgm:presLayoutVars>
      </dgm:prSet>
      <dgm:spPr/>
    </dgm:pt>
    <dgm:pt modelId="{6365F5B8-C341-4C49-B277-8E0B67D61E87}" type="pres">
      <dgm:prSet presAssocID="{2C72DDEE-8FB3-4184-A205-0DD54A990D3F}" presName="compNode" presStyleCnt="0"/>
      <dgm:spPr/>
    </dgm:pt>
    <dgm:pt modelId="{C9F0A477-292B-457B-AC69-018E3A619318}" type="pres">
      <dgm:prSet presAssocID="{2C72DDEE-8FB3-4184-A205-0DD54A990D3F}" presName="iconBgRect" presStyleLbl="bgShp" presStyleIdx="0" presStyleCnt="5"/>
      <dgm:spPr/>
    </dgm:pt>
    <dgm:pt modelId="{89DBA28A-EED0-4B92-A20A-1CBA222B56A9}" type="pres">
      <dgm:prSet presAssocID="{2C72DDEE-8FB3-4184-A205-0DD54A990D3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Golden Gate Bridge in fog"/>
        </a:ext>
      </dgm:extLst>
    </dgm:pt>
    <dgm:pt modelId="{F1C5B127-0FF8-457A-835D-75F079DB7FCD}" type="pres">
      <dgm:prSet presAssocID="{2C72DDEE-8FB3-4184-A205-0DD54A990D3F}" presName="spaceRect" presStyleCnt="0"/>
      <dgm:spPr/>
    </dgm:pt>
    <dgm:pt modelId="{E80DB0A0-481C-4768-BEA3-755175EAF06A}" type="pres">
      <dgm:prSet presAssocID="{2C72DDEE-8FB3-4184-A205-0DD54A990D3F}" presName="textRect" presStyleLbl="revTx" presStyleIdx="0" presStyleCnt="5">
        <dgm:presLayoutVars>
          <dgm:chMax val="1"/>
          <dgm:chPref val="1"/>
        </dgm:presLayoutVars>
      </dgm:prSet>
      <dgm:spPr/>
    </dgm:pt>
    <dgm:pt modelId="{4F8DB91A-F044-4822-8949-F6742835F265}" type="pres">
      <dgm:prSet presAssocID="{FA932E07-983F-4D01-BF30-9F005D21AD29}" presName="sibTrans" presStyleLbl="sibTrans2D1" presStyleIdx="0" presStyleCnt="0"/>
      <dgm:spPr/>
    </dgm:pt>
    <dgm:pt modelId="{DD2D9D4D-4785-4D53-85A4-B18097ECA808}" type="pres">
      <dgm:prSet presAssocID="{D59B299F-5317-4E6E-8FA6-B8457BD0E9F8}" presName="compNode" presStyleCnt="0"/>
      <dgm:spPr/>
    </dgm:pt>
    <dgm:pt modelId="{33CDBA07-2EF8-43C4-B9C1-B4E817539C18}" type="pres">
      <dgm:prSet presAssocID="{D59B299F-5317-4E6E-8FA6-B8457BD0E9F8}" presName="iconBgRect" presStyleLbl="bgShp" presStyleIdx="1" presStyleCnt="5"/>
      <dgm:spPr/>
    </dgm:pt>
    <dgm:pt modelId="{3C512DBF-17A6-4D7F-BC02-B58B38726B7E}" type="pres">
      <dgm:prSet presAssocID="{D59B299F-5317-4E6E-8FA6-B8457BD0E9F8}" presName="iconRect" presStyleLbl="node1" presStyleIdx="1" presStyleCnt="5"/>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Bank"/>
        </a:ext>
      </dgm:extLst>
    </dgm:pt>
    <dgm:pt modelId="{E333328B-99C1-43CF-BFBA-9C7BA85F9592}" type="pres">
      <dgm:prSet presAssocID="{D59B299F-5317-4E6E-8FA6-B8457BD0E9F8}" presName="spaceRect" presStyleCnt="0"/>
      <dgm:spPr/>
    </dgm:pt>
    <dgm:pt modelId="{62E2205C-6B85-4641-AF7E-48883736BF32}" type="pres">
      <dgm:prSet presAssocID="{D59B299F-5317-4E6E-8FA6-B8457BD0E9F8}" presName="textRect" presStyleLbl="revTx" presStyleIdx="1" presStyleCnt="5">
        <dgm:presLayoutVars>
          <dgm:chMax val="1"/>
          <dgm:chPref val="1"/>
        </dgm:presLayoutVars>
      </dgm:prSet>
      <dgm:spPr/>
    </dgm:pt>
    <dgm:pt modelId="{8FE72550-EBF1-497F-8C3D-9AC8CC7588E7}" type="pres">
      <dgm:prSet presAssocID="{0F66EA30-5E75-4854-AE36-5C89111B80B1}" presName="sibTrans" presStyleLbl="sibTrans2D1" presStyleIdx="0" presStyleCnt="0"/>
      <dgm:spPr/>
    </dgm:pt>
    <dgm:pt modelId="{4435951E-6768-4950-861C-CB5A9F359677}" type="pres">
      <dgm:prSet presAssocID="{4E6297B2-B99A-4576-885F-2EA2CE68AD2C}" presName="compNode" presStyleCnt="0"/>
      <dgm:spPr/>
    </dgm:pt>
    <dgm:pt modelId="{0E9BE97A-27CC-4A66-A85D-8A49F0A09247}" type="pres">
      <dgm:prSet presAssocID="{4E6297B2-B99A-4576-885F-2EA2CE68AD2C}" presName="iconBgRect" presStyleLbl="bgShp" presStyleIdx="2" presStyleCnt="5"/>
      <dgm:spPr/>
    </dgm:pt>
    <dgm:pt modelId="{2D19B877-AEFF-4493-884C-94DF996F766D}" type="pres">
      <dgm:prSet presAssocID="{4E6297B2-B99A-4576-885F-2EA2CE68AD2C}" presName="iconRect" presStyleLbl="node1" presStyleIdx="2"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6000" r="-6000"/>
          </a:stretch>
        </a:blipFill>
      </dgm:spPr>
    </dgm:pt>
    <dgm:pt modelId="{CF33DAE8-E8DE-4E7A-940F-F7AD5F0CD47A}" type="pres">
      <dgm:prSet presAssocID="{4E6297B2-B99A-4576-885F-2EA2CE68AD2C}" presName="spaceRect" presStyleCnt="0"/>
      <dgm:spPr/>
    </dgm:pt>
    <dgm:pt modelId="{A4792AD6-934A-4724-B969-E3F511D4E191}" type="pres">
      <dgm:prSet presAssocID="{4E6297B2-B99A-4576-885F-2EA2CE68AD2C}" presName="textRect" presStyleLbl="revTx" presStyleIdx="2" presStyleCnt="5">
        <dgm:presLayoutVars>
          <dgm:chMax val="1"/>
          <dgm:chPref val="1"/>
        </dgm:presLayoutVars>
      </dgm:prSet>
      <dgm:spPr/>
    </dgm:pt>
    <dgm:pt modelId="{0FB3F92A-9942-41A4-898D-560ED7BEEDE4}" type="pres">
      <dgm:prSet presAssocID="{7BCC4C82-B3EA-48D3-9240-2756EF615843}" presName="sibTrans" presStyleLbl="sibTrans2D1" presStyleIdx="0" presStyleCnt="0"/>
      <dgm:spPr/>
    </dgm:pt>
    <dgm:pt modelId="{3B6CA141-6D75-42AA-A768-824C38DFAC78}" type="pres">
      <dgm:prSet presAssocID="{51597315-B19A-4746-842E-46C26389C620}" presName="compNode" presStyleCnt="0"/>
      <dgm:spPr/>
    </dgm:pt>
    <dgm:pt modelId="{EC7BDB5E-52ED-476C-A319-C1035843DCF0}" type="pres">
      <dgm:prSet presAssocID="{51597315-B19A-4746-842E-46C26389C620}" presName="iconBgRect" presStyleLbl="bgShp" presStyleIdx="3" presStyleCnt="5"/>
      <dgm:spPr/>
    </dgm:pt>
    <dgm:pt modelId="{0BB7771A-8EB6-4005-8BE3-25B0AA9F619E}" type="pres">
      <dgm:prSet presAssocID="{51597315-B19A-4746-842E-46C26389C620}" presName="iconRect" presStyleLbl="node1" presStyleIdx="3"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iggy Bank"/>
        </a:ext>
      </dgm:extLst>
    </dgm:pt>
    <dgm:pt modelId="{42776C0B-E22A-4DAE-B199-D796C2D3854C}" type="pres">
      <dgm:prSet presAssocID="{51597315-B19A-4746-842E-46C26389C620}" presName="spaceRect" presStyleCnt="0"/>
      <dgm:spPr/>
    </dgm:pt>
    <dgm:pt modelId="{9ECA19F2-BAF5-46C3-9651-EF5D3E9ECCCC}" type="pres">
      <dgm:prSet presAssocID="{51597315-B19A-4746-842E-46C26389C620}" presName="textRect" presStyleLbl="revTx" presStyleIdx="3" presStyleCnt="5">
        <dgm:presLayoutVars>
          <dgm:chMax val="1"/>
          <dgm:chPref val="1"/>
        </dgm:presLayoutVars>
      </dgm:prSet>
      <dgm:spPr/>
    </dgm:pt>
    <dgm:pt modelId="{BD8413E8-83E5-4348-818F-8E87520BA48C}" type="pres">
      <dgm:prSet presAssocID="{152A58E7-CE59-4B30-827C-7D6873424500}" presName="sibTrans" presStyleLbl="sibTrans2D1" presStyleIdx="0" presStyleCnt="0"/>
      <dgm:spPr/>
    </dgm:pt>
    <dgm:pt modelId="{9B540AEE-35F5-44D4-A22E-DDB4A01765A7}" type="pres">
      <dgm:prSet presAssocID="{F7C99B0D-17FF-464F-9EB7-E8DF3CB160EA}" presName="compNode" presStyleCnt="0"/>
      <dgm:spPr/>
    </dgm:pt>
    <dgm:pt modelId="{8C22A31F-153D-4840-8CB2-3DBC20E30BFF}" type="pres">
      <dgm:prSet presAssocID="{F7C99B0D-17FF-464F-9EB7-E8DF3CB160EA}" presName="iconBgRect" presStyleLbl="bgShp" presStyleIdx="4" presStyleCnt="5"/>
      <dgm:spPr/>
    </dgm:pt>
    <dgm:pt modelId="{3A04F3E7-F025-4502-ADEF-E86290EDC351}" type="pres">
      <dgm:prSet presAssocID="{F7C99B0D-17FF-464F-9EB7-E8DF3CB160EA}" presName="iconRect" presStyleLbl="node1" presStyleIdx="4"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ey"/>
        </a:ext>
      </dgm:extLst>
    </dgm:pt>
    <dgm:pt modelId="{3513A8FD-4EF0-4421-A2AF-EF504D20EE46}" type="pres">
      <dgm:prSet presAssocID="{F7C99B0D-17FF-464F-9EB7-E8DF3CB160EA}" presName="spaceRect" presStyleCnt="0"/>
      <dgm:spPr/>
    </dgm:pt>
    <dgm:pt modelId="{200C5DBC-7C62-4709-B7D2-5764E44BD44C}" type="pres">
      <dgm:prSet presAssocID="{F7C99B0D-17FF-464F-9EB7-E8DF3CB160EA}" presName="textRect" presStyleLbl="revTx" presStyleIdx="4" presStyleCnt="5">
        <dgm:presLayoutVars>
          <dgm:chMax val="1"/>
          <dgm:chPref val="1"/>
        </dgm:presLayoutVars>
      </dgm:prSet>
      <dgm:spPr/>
    </dgm:pt>
  </dgm:ptLst>
  <dgm:cxnLst>
    <dgm:cxn modelId="{9E6E0921-40D6-4FA5-89D2-FE2C96BFCF14}" type="presOf" srcId="{51597315-B19A-4746-842E-46C26389C620}" destId="{9ECA19F2-BAF5-46C3-9651-EF5D3E9ECCCC}" srcOrd="0" destOrd="0" presId="urn:microsoft.com/office/officeart/2018/2/layout/IconCircleList"/>
    <dgm:cxn modelId="{5023CD22-D335-496D-BC99-1D9890F823CA}" type="presOf" srcId="{F7C99B0D-17FF-464F-9EB7-E8DF3CB160EA}" destId="{200C5DBC-7C62-4709-B7D2-5764E44BD44C}" srcOrd="0" destOrd="0" presId="urn:microsoft.com/office/officeart/2018/2/layout/IconCircleList"/>
    <dgm:cxn modelId="{7DF95C45-AE63-4269-8B61-643AA597AC7B}" type="presOf" srcId="{FA932E07-983F-4D01-BF30-9F005D21AD29}" destId="{4F8DB91A-F044-4822-8949-F6742835F265}" srcOrd="0" destOrd="0" presId="urn:microsoft.com/office/officeart/2018/2/layout/IconCircleList"/>
    <dgm:cxn modelId="{F0007148-2269-4B69-963B-2AAEA1FD3539}" srcId="{58FEB6B0-1EE4-4BEF-B951-CA623F51D4A8}" destId="{51597315-B19A-4746-842E-46C26389C620}" srcOrd="3" destOrd="0" parTransId="{83F7722C-7927-4638-BC5D-0C07FD1225E3}" sibTransId="{152A58E7-CE59-4B30-827C-7D6873424500}"/>
    <dgm:cxn modelId="{C359C368-274E-4688-B98B-B3F773EBE1B9}" srcId="{58FEB6B0-1EE4-4BEF-B951-CA623F51D4A8}" destId="{F7C99B0D-17FF-464F-9EB7-E8DF3CB160EA}" srcOrd="4" destOrd="0" parTransId="{7584C63B-7E94-4DB8-A55B-9828170A32E8}" sibTransId="{9405C3BD-A72D-4415-99A7-E60C2C72F7E8}"/>
    <dgm:cxn modelId="{9C5C744F-ED8E-44A4-97AD-B21BF5B7019D}" type="presOf" srcId="{4E6297B2-B99A-4576-885F-2EA2CE68AD2C}" destId="{A4792AD6-934A-4724-B969-E3F511D4E191}" srcOrd="0" destOrd="0" presId="urn:microsoft.com/office/officeart/2018/2/layout/IconCircleList"/>
    <dgm:cxn modelId="{93987875-B390-4F6A-AB67-27AACF155891}" srcId="{58FEB6B0-1EE4-4BEF-B951-CA623F51D4A8}" destId="{D59B299F-5317-4E6E-8FA6-B8457BD0E9F8}" srcOrd="1" destOrd="0" parTransId="{BF669B5A-16BD-40E1-A55D-996FCDEA7D79}" sibTransId="{0F66EA30-5E75-4854-AE36-5C89111B80B1}"/>
    <dgm:cxn modelId="{16F9077E-7455-4D23-A982-98E4D651A56B}" srcId="{58FEB6B0-1EE4-4BEF-B951-CA623F51D4A8}" destId="{4E6297B2-B99A-4576-885F-2EA2CE68AD2C}" srcOrd="2" destOrd="0" parTransId="{B43855DA-B558-4600-8DE3-280BDABB106C}" sibTransId="{7BCC4C82-B3EA-48D3-9240-2756EF615843}"/>
    <dgm:cxn modelId="{495A618B-579B-40FE-ABBF-65574E66737C}" type="presOf" srcId="{D59B299F-5317-4E6E-8FA6-B8457BD0E9F8}" destId="{62E2205C-6B85-4641-AF7E-48883736BF32}" srcOrd="0" destOrd="0" presId="urn:microsoft.com/office/officeart/2018/2/layout/IconCircleList"/>
    <dgm:cxn modelId="{570CCEA0-FA19-4691-889F-96D810BEC02E}" type="presOf" srcId="{2C72DDEE-8FB3-4184-A205-0DD54A990D3F}" destId="{E80DB0A0-481C-4768-BEA3-755175EAF06A}" srcOrd="0" destOrd="0" presId="urn:microsoft.com/office/officeart/2018/2/layout/IconCircleList"/>
    <dgm:cxn modelId="{223A65A1-E1A3-440E-8ED7-1254490F9547}" type="presOf" srcId="{152A58E7-CE59-4B30-827C-7D6873424500}" destId="{BD8413E8-83E5-4348-818F-8E87520BA48C}" srcOrd="0" destOrd="0" presId="urn:microsoft.com/office/officeart/2018/2/layout/IconCircleList"/>
    <dgm:cxn modelId="{782387B7-B905-4EEE-8C96-2D7AD913B2A6}" type="presOf" srcId="{58FEB6B0-1EE4-4BEF-B951-CA623F51D4A8}" destId="{154D3615-B818-4E72-92A6-B2B2C1958BB3}" srcOrd="0" destOrd="0" presId="urn:microsoft.com/office/officeart/2018/2/layout/IconCircleList"/>
    <dgm:cxn modelId="{059F08B9-6194-40D8-9C98-772005F63216}" srcId="{58FEB6B0-1EE4-4BEF-B951-CA623F51D4A8}" destId="{2C72DDEE-8FB3-4184-A205-0DD54A990D3F}" srcOrd="0" destOrd="0" parTransId="{00976193-0EEC-4414-A670-EFED78F1886E}" sibTransId="{FA932E07-983F-4D01-BF30-9F005D21AD29}"/>
    <dgm:cxn modelId="{C469E8D4-8F34-4AE5-904F-0629C21FCB17}" type="presOf" srcId="{7BCC4C82-B3EA-48D3-9240-2756EF615843}" destId="{0FB3F92A-9942-41A4-898D-560ED7BEEDE4}" srcOrd="0" destOrd="0" presId="urn:microsoft.com/office/officeart/2018/2/layout/IconCircleList"/>
    <dgm:cxn modelId="{D21C0DFA-9BAE-44C3-BAE3-E2C6B46E8FEF}" type="presOf" srcId="{0F66EA30-5E75-4854-AE36-5C89111B80B1}" destId="{8FE72550-EBF1-497F-8C3D-9AC8CC7588E7}" srcOrd="0" destOrd="0" presId="urn:microsoft.com/office/officeart/2018/2/layout/IconCircleList"/>
    <dgm:cxn modelId="{99ED1592-F7D2-4DCD-B2B9-C23810E24F7E}" type="presParOf" srcId="{154D3615-B818-4E72-92A6-B2B2C1958BB3}" destId="{AFB744FE-2FC2-40CC-94E8-7A1D85A02CB1}" srcOrd="0" destOrd="0" presId="urn:microsoft.com/office/officeart/2018/2/layout/IconCircleList"/>
    <dgm:cxn modelId="{5AAE8618-BC4D-4A1C-828D-ACEF4EFA0864}" type="presParOf" srcId="{AFB744FE-2FC2-40CC-94E8-7A1D85A02CB1}" destId="{6365F5B8-C341-4C49-B277-8E0B67D61E87}" srcOrd="0" destOrd="0" presId="urn:microsoft.com/office/officeart/2018/2/layout/IconCircleList"/>
    <dgm:cxn modelId="{BCE6C685-68C9-489E-AA5C-4A8199D58D31}" type="presParOf" srcId="{6365F5B8-C341-4C49-B277-8E0B67D61E87}" destId="{C9F0A477-292B-457B-AC69-018E3A619318}" srcOrd="0" destOrd="0" presId="urn:microsoft.com/office/officeart/2018/2/layout/IconCircleList"/>
    <dgm:cxn modelId="{AEAFF59B-3036-471A-856E-6EF703925033}" type="presParOf" srcId="{6365F5B8-C341-4C49-B277-8E0B67D61E87}" destId="{89DBA28A-EED0-4B92-A20A-1CBA222B56A9}" srcOrd="1" destOrd="0" presId="urn:microsoft.com/office/officeart/2018/2/layout/IconCircleList"/>
    <dgm:cxn modelId="{0D7ECD3B-1338-4904-9629-6516534AE2DF}" type="presParOf" srcId="{6365F5B8-C341-4C49-B277-8E0B67D61E87}" destId="{F1C5B127-0FF8-457A-835D-75F079DB7FCD}" srcOrd="2" destOrd="0" presId="urn:microsoft.com/office/officeart/2018/2/layout/IconCircleList"/>
    <dgm:cxn modelId="{246C1473-8FB5-4BAE-90B4-C196CB6DCDB8}" type="presParOf" srcId="{6365F5B8-C341-4C49-B277-8E0B67D61E87}" destId="{E80DB0A0-481C-4768-BEA3-755175EAF06A}" srcOrd="3" destOrd="0" presId="urn:microsoft.com/office/officeart/2018/2/layout/IconCircleList"/>
    <dgm:cxn modelId="{798A5537-9AA8-41E2-8F42-BE18A090B852}" type="presParOf" srcId="{AFB744FE-2FC2-40CC-94E8-7A1D85A02CB1}" destId="{4F8DB91A-F044-4822-8949-F6742835F265}" srcOrd="1" destOrd="0" presId="urn:microsoft.com/office/officeart/2018/2/layout/IconCircleList"/>
    <dgm:cxn modelId="{707A8B4D-07B9-4124-90C1-142E150C9EDA}" type="presParOf" srcId="{AFB744FE-2FC2-40CC-94E8-7A1D85A02CB1}" destId="{DD2D9D4D-4785-4D53-85A4-B18097ECA808}" srcOrd="2" destOrd="0" presId="urn:microsoft.com/office/officeart/2018/2/layout/IconCircleList"/>
    <dgm:cxn modelId="{47CFD8A5-0252-4533-90B2-7D3A42E2D9FB}" type="presParOf" srcId="{DD2D9D4D-4785-4D53-85A4-B18097ECA808}" destId="{33CDBA07-2EF8-43C4-B9C1-B4E817539C18}" srcOrd="0" destOrd="0" presId="urn:microsoft.com/office/officeart/2018/2/layout/IconCircleList"/>
    <dgm:cxn modelId="{C855B3BD-83E4-4ED0-8FA5-82AD86DC9A87}" type="presParOf" srcId="{DD2D9D4D-4785-4D53-85A4-B18097ECA808}" destId="{3C512DBF-17A6-4D7F-BC02-B58B38726B7E}" srcOrd="1" destOrd="0" presId="urn:microsoft.com/office/officeart/2018/2/layout/IconCircleList"/>
    <dgm:cxn modelId="{DFE75AF6-41B6-41D7-8579-1249A9F74293}" type="presParOf" srcId="{DD2D9D4D-4785-4D53-85A4-B18097ECA808}" destId="{E333328B-99C1-43CF-BFBA-9C7BA85F9592}" srcOrd="2" destOrd="0" presId="urn:microsoft.com/office/officeart/2018/2/layout/IconCircleList"/>
    <dgm:cxn modelId="{17872D61-01C8-4149-BE10-D953DB4991DA}" type="presParOf" srcId="{DD2D9D4D-4785-4D53-85A4-B18097ECA808}" destId="{62E2205C-6B85-4641-AF7E-48883736BF32}" srcOrd="3" destOrd="0" presId="urn:microsoft.com/office/officeart/2018/2/layout/IconCircleList"/>
    <dgm:cxn modelId="{F44AD0E9-C93E-4BEA-9751-771FAB782314}" type="presParOf" srcId="{AFB744FE-2FC2-40CC-94E8-7A1D85A02CB1}" destId="{8FE72550-EBF1-497F-8C3D-9AC8CC7588E7}" srcOrd="3" destOrd="0" presId="urn:microsoft.com/office/officeart/2018/2/layout/IconCircleList"/>
    <dgm:cxn modelId="{9873B813-9D32-496D-9F1A-2A4431424CBF}" type="presParOf" srcId="{AFB744FE-2FC2-40CC-94E8-7A1D85A02CB1}" destId="{4435951E-6768-4950-861C-CB5A9F359677}" srcOrd="4" destOrd="0" presId="urn:microsoft.com/office/officeart/2018/2/layout/IconCircleList"/>
    <dgm:cxn modelId="{3DC49C08-2D3D-4EF9-A1E9-CC7C68C4DCD1}" type="presParOf" srcId="{4435951E-6768-4950-861C-CB5A9F359677}" destId="{0E9BE97A-27CC-4A66-A85D-8A49F0A09247}" srcOrd="0" destOrd="0" presId="urn:microsoft.com/office/officeart/2018/2/layout/IconCircleList"/>
    <dgm:cxn modelId="{59BE673C-C480-4925-95F7-3923FD49357F}" type="presParOf" srcId="{4435951E-6768-4950-861C-CB5A9F359677}" destId="{2D19B877-AEFF-4493-884C-94DF996F766D}" srcOrd="1" destOrd="0" presId="urn:microsoft.com/office/officeart/2018/2/layout/IconCircleList"/>
    <dgm:cxn modelId="{E2416B24-022B-4EFE-9B10-3C6E9DDD48F6}" type="presParOf" srcId="{4435951E-6768-4950-861C-CB5A9F359677}" destId="{CF33DAE8-E8DE-4E7A-940F-F7AD5F0CD47A}" srcOrd="2" destOrd="0" presId="urn:microsoft.com/office/officeart/2018/2/layout/IconCircleList"/>
    <dgm:cxn modelId="{0046D422-21EA-42E8-8D40-F3001C52C047}" type="presParOf" srcId="{4435951E-6768-4950-861C-CB5A9F359677}" destId="{A4792AD6-934A-4724-B969-E3F511D4E191}" srcOrd="3" destOrd="0" presId="urn:microsoft.com/office/officeart/2018/2/layout/IconCircleList"/>
    <dgm:cxn modelId="{4822D561-7305-4EDC-B2D6-40257053DD10}" type="presParOf" srcId="{AFB744FE-2FC2-40CC-94E8-7A1D85A02CB1}" destId="{0FB3F92A-9942-41A4-898D-560ED7BEEDE4}" srcOrd="5" destOrd="0" presId="urn:microsoft.com/office/officeart/2018/2/layout/IconCircleList"/>
    <dgm:cxn modelId="{9AE5A9A7-32D2-4C53-AD59-91DB6A998429}" type="presParOf" srcId="{AFB744FE-2FC2-40CC-94E8-7A1D85A02CB1}" destId="{3B6CA141-6D75-42AA-A768-824C38DFAC78}" srcOrd="6" destOrd="0" presId="urn:microsoft.com/office/officeart/2018/2/layout/IconCircleList"/>
    <dgm:cxn modelId="{BE233277-A264-4C2B-AC3B-CDF81E4928A5}" type="presParOf" srcId="{3B6CA141-6D75-42AA-A768-824C38DFAC78}" destId="{EC7BDB5E-52ED-476C-A319-C1035843DCF0}" srcOrd="0" destOrd="0" presId="urn:microsoft.com/office/officeart/2018/2/layout/IconCircleList"/>
    <dgm:cxn modelId="{F2B8C09F-8EF1-4BF6-A6C5-4C863CB00E28}" type="presParOf" srcId="{3B6CA141-6D75-42AA-A768-824C38DFAC78}" destId="{0BB7771A-8EB6-4005-8BE3-25B0AA9F619E}" srcOrd="1" destOrd="0" presId="urn:microsoft.com/office/officeart/2018/2/layout/IconCircleList"/>
    <dgm:cxn modelId="{19DCFB9F-297D-496C-A26F-37871A5B8099}" type="presParOf" srcId="{3B6CA141-6D75-42AA-A768-824C38DFAC78}" destId="{42776C0B-E22A-4DAE-B199-D796C2D3854C}" srcOrd="2" destOrd="0" presId="urn:microsoft.com/office/officeart/2018/2/layout/IconCircleList"/>
    <dgm:cxn modelId="{5CA2A16A-91F0-404D-BAC7-D7C3BBB3B435}" type="presParOf" srcId="{3B6CA141-6D75-42AA-A768-824C38DFAC78}" destId="{9ECA19F2-BAF5-46C3-9651-EF5D3E9ECCCC}" srcOrd="3" destOrd="0" presId="urn:microsoft.com/office/officeart/2018/2/layout/IconCircleList"/>
    <dgm:cxn modelId="{D2BB552F-123C-406B-991B-9F4F705F5DD8}" type="presParOf" srcId="{AFB744FE-2FC2-40CC-94E8-7A1D85A02CB1}" destId="{BD8413E8-83E5-4348-818F-8E87520BA48C}" srcOrd="7" destOrd="0" presId="urn:microsoft.com/office/officeart/2018/2/layout/IconCircleList"/>
    <dgm:cxn modelId="{C91E38C0-D66A-41AF-96EC-632D2D6B0FBD}" type="presParOf" srcId="{AFB744FE-2FC2-40CC-94E8-7A1D85A02CB1}" destId="{9B540AEE-35F5-44D4-A22E-DDB4A01765A7}" srcOrd="8" destOrd="0" presId="urn:microsoft.com/office/officeart/2018/2/layout/IconCircleList"/>
    <dgm:cxn modelId="{D5A159E2-A3D6-4FBB-BD7C-4859D0FDBFBB}" type="presParOf" srcId="{9B540AEE-35F5-44D4-A22E-DDB4A01765A7}" destId="{8C22A31F-153D-4840-8CB2-3DBC20E30BFF}" srcOrd="0" destOrd="0" presId="urn:microsoft.com/office/officeart/2018/2/layout/IconCircleList"/>
    <dgm:cxn modelId="{B0631377-49F1-4811-B25E-9F78766B833D}" type="presParOf" srcId="{9B540AEE-35F5-44D4-A22E-DDB4A01765A7}" destId="{3A04F3E7-F025-4502-ADEF-E86290EDC351}" srcOrd="1" destOrd="0" presId="urn:microsoft.com/office/officeart/2018/2/layout/IconCircleList"/>
    <dgm:cxn modelId="{71B7469D-D533-4C12-BD4C-196A68CA63A2}" type="presParOf" srcId="{9B540AEE-35F5-44D4-A22E-DDB4A01765A7}" destId="{3513A8FD-4EF0-4421-A2AF-EF504D20EE46}" srcOrd="2" destOrd="0" presId="urn:microsoft.com/office/officeart/2018/2/layout/IconCircleList"/>
    <dgm:cxn modelId="{AE435337-CF7A-4821-91F0-405620C17112}" type="presParOf" srcId="{9B540AEE-35F5-44D4-A22E-DDB4A01765A7}" destId="{200C5DBC-7C62-4709-B7D2-5764E44BD44C}"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00E950-D706-460F-8B8A-7C92A41478E0}"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01DACB37-3F66-4B74-8013-33AD00E3D191}">
      <dgm:prSet/>
      <dgm:spPr/>
      <dgm:t>
        <a:bodyPr/>
        <a:lstStyle/>
        <a:p>
          <a:r>
            <a:rPr lang="en-US" b="1" dirty="0"/>
            <a:t>3. Prohibition of Speculative and Virtual Assets</a:t>
          </a:r>
          <a:endParaRPr lang="en-US" dirty="0"/>
        </a:p>
      </dgm:t>
    </dgm:pt>
    <dgm:pt modelId="{598412E4-09C2-4756-8DC0-FA5B4A201D04}" type="parTrans" cxnId="{AC0DEF47-2481-4D9E-8556-41224B106113}">
      <dgm:prSet/>
      <dgm:spPr/>
      <dgm:t>
        <a:bodyPr/>
        <a:lstStyle/>
        <a:p>
          <a:endParaRPr lang="en-US"/>
        </a:p>
      </dgm:t>
    </dgm:pt>
    <dgm:pt modelId="{D298DBE6-3F24-4F25-BD63-8A8BFA72F980}" type="sibTrans" cxnId="{AC0DEF47-2481-4D9E-8556-41224B106113}">
      <dgm:prSet/>
      <dgm:spPr/>
      <dgm:t>
        <a:bodyPr/>
        <a:lstStyle/>
        <a:p>
          <a:endParaRPr lang="en-US"/>
        </a:p>
      </dgm:t>
    </dgm:pt>
    <dgm:pt modelId="{1471893A-08A0-4B4A-BCB2-0CE17B139E39}">
      <dgm:prSet custT="1"/>
      <dgm:spPr/>
      <dgm:t>
        <a:bodyPr/>
        <a:lstStyle/>
        <a:p>
          <a:pPr algn="l"/>
          <a:r>
            <a:rPr lang="en-US" sz="1600" b="1" dirty="0"/>
            <a:t>Investments in derivatives, options, and purely speculative instruments are not permitted.</a:t>
          </a:r>
        </a:p>
      </dgm:t>
    </dgm:pt>
    <dgm:pt modelId="{C915A79F-C2F3-4AB7-A3BD-20960783ECE7}" type="parTrans" cxnId="{45630352-CA65-403D-B27D-9EB33B4335E8}">
      <dgm:prSet/>
      <dgm:spPr/>
      <dgm:t>
        <a:bodyPr/>
        <a:lstStyle/>
        <a:p>
          <a:endParaRPr lang="en-US"/>
        </a:p>
      </dgm:t>
    </dgm:pt>
    <dgm:pt modelId="{51599463-82CD-479B-9E3E-1E9C3D0B55FC}" type="sibTrans" cxnId="{45630352-CA65-403D-B27D-9EB33B4335E8}">
      <dgm:prSet/>
      <dgm:spPr/>
      <dgm:t>
        <a:bodyPr/>
        <a:lstStyle/>
        <a:p>
          <a:endParaRPr lang="en-US"/>
        </a:p>
      </dgm:t>
    </dgm:pt>
    <dgm:pt modelId="{CDB58144-DE86-4BA0-80C5-7BAEDD801881}">
      <dgm:prSet custT="1"/>
      <dgm:spPr/>
      <dgm:t>
        <a:bodyPr/>
        <a:lstStyle/>
        <a:p>
          <a:pPr algn="l"/>
          <a:r>
            <a:rPr lang="en-US" sz="1600" b="1" dirty="0"/>
            <a:t>Reduces exposure to market volatility and systemic financial instability.</a:t>
          </a:r>
        </a:p>
      </dgm:t>
    </dgm:pt>
    <dgm:pt modelId="{A0808971-5F4F-4AEB-8DCF-D4BA25DC107F}" type="parTrans" cxnId="{5C274AB0-0A26-46A5-B7B8-B618B912E64E}">
      <dgm:prSet/>
      <dgm:spPr/>
      <dgm:t>
        <a:bodyPr/>
        <a:lstStyle/>
        <a:p>
          <a:endParaRPr lang="en-US"/>
        </a:p>
      </dgm:t>
    </dgm:pt>
    <dgm:pt modelId="{AEAF9A06-49DA-40B0-B140-692F56CDCAC6}" type="sibTrans" cxnId="{5C274AB0-0A26-46A5-B7B8-B618B912E64E}">
      <dgm:prSet/>
      <dgm:spPr/>
      <dgm:t>
        <a:bodyPr/>
        <a:lstStyle/>
        <a:p>
          <a:endParaRPr lang="en-US"/>
        </a:p>
      </dgm:t>
    </dgm:pt>
    <dgm:pt modelId="{AB819E7E-11F6-4671-8704-28573B9424F3}">
      <dgm:prSet custT="1"/>
      <dgm:spPr/>
      <dgm:t>
        <a:bodyPr/>
        <a:lstStyle/>
        <a:p>
          <a:pPr algn="l"/>
          <a:r>
            <a:rPr lang="en-US" sz="1600" b="1" dirty="0"/>
            <a:t>Encourages long-term, responsible investment behavior.</a:t>
          </a:r>
        </a:p>
      </dgm:t>
    </dgm:pt>
    <dgm:pt modelId="{A0B5DA52-7A8F-47C2-A6A9-E48986CC8875}" type="parTrans" cxnId="{7477E369-2E98-4560-9D7C-9BC85EC0EB7E}">
      <dgm:prSet/>
      <dgm:spPr/>
      <dgm:t>
        <a:bodyPr/>
        <a:lstStyle/>
        <a:p>
          <a:endParaRPr lang="en-US"/>
        </a:p>
      </dgm:t>
    </dgm:pt>
    <dgm:pt modelId="{6AE5B400-EF68-421C-B00B-7BB5FD8EE9FA}" type="sibTrans" cxnId="{7477E369-2E98-4560-9D7C-9BC85EC0EB7E}">
      <dgm:prSet/>
      <dgm:spPr/>
      <dgm:t>
        <a:bodyPr/>
        <a:lstStyle/>
        <a:p>
          <a:endParaRPr lang="en-US"/>
        </a:p>
      </dgm:t>
    </dgm:pt>
    <dgm:pt modelId="{E03E0066-07D7-4190-BC70-C6712FE84C29}" type="pres">
      <dgm:prSet presAssocID="{CE00E950-D706-460F-8B8A-7C92A41478E0}" presName="hierChild1" presStyleCnt="0">
        <dgm:presLayoutVars>
          <dgm:chPref val="1"/>
          <dgm:dir/>
          <dgm:animOne val="branch"/>
          <dgm:animLvl val="lvl"/>
          <dgm:resizeHandles/>
        </dgm:presLayoutVars>
      </dgm:prSet>
      <dgm:spPr/>
    </dgm:pt>
    <dgm:pt modelId="{455CC1B8-D509-4319-BA5E-FDA41234A4AC}" type="pres">
      <dgm:prSet presAssocID="{01DACB37-3F66-4B74-8013-33AD00E3D191}" presName="hierRoot1" presStyleCnt="0"/>
      <dgm:spPr/>
    </dgm:pt>
    <dgm:pt modelId="{7C84BD2B-710B-49A4-931C-E14CBAE23CBB}" type="pres">
      <dgm:prSet presAssocID="{01DACB37-3F66-4B74-8013-33AD00E3D191}" presName="composite" presStyleCnt="0"/>
      <dgm:spPr/>
    </dgm:pt>
    <dgm:pt modelId="{63F512F8-0B6E-400F-AEF0-8445CF77A399}" type="pres">
      <dgm:prSet presAssocID="{01DACB37-3F66-4B74-8013-33AD00E3D191}" presName="background" presStyleLbl="node0" presStyleIdx="0" presStyleCnt="4"/>
      <dgm:spPr/>
    </dgm:pt>
    <dgm:pt modelId="{65AAA8FD-C6B2-41D5-A630-CBB3C617DF7E}" type="pres">
      <dgm:prSet presAssocID="{01DACB37-3F66-4B74-8013-33AD00E3D191}" presName="text" presStyleLbl="fgAcc0" presStyleIdx="0" presStyleCnt="4" custScaleX="141681" custLinFactY="-100000" custLinFactNeighborX="-555" custLinFactNeighborY="-102953">
        <dgm:presLayoutVars>
          <dgm:chPref val="3"/>
        </dgm:presLayoutVars>
      </dgm:prSet>
      <dgm:spPr/>
    </dgm:pt>
    <dgm:pt modelId="{CCED671F-7A3A-47DA-AAA9-CB72287FD24E}" type="pres">
      <dgm:prSet presAssocID="{01DACB37-3F66-4B74-8013-33AD00E3D191}" presName="hierChild2" presStyleCnt="0"/>
      <dgm:spPr/>
    </dgm:pt>
    <dgm:pt modelId="{02DE7179-CA4D-4DE9-8C40-FBFD3EC201B0}" type="pres">
      <dgm:prSet presAssocID="{1471893A-08A0-4B4A-BCB2-0CE17B139E39}" presName="hierRoot1" presStyleCnt="0"/>
      <dgm:spPr/>
    </dgm:pt>
    <dgm:pt modelId="{6D52306C-28C6-4FC1-9C54-C65C3EB8FC7C}" type="pres">
      <dgm:prSet presAssocID="{1471893A-08A0-4B4A-BCB2-0CE17B139E39}" presName="composite" presStyleCnt="0"/>
      <dgm:spPr/>
    </dgm:pt>
    <dgm:pt modelId="{2135611B-B950-46F9-ACE0-EF45AFB81C8E}" type="pres">
      <dgm:prSet presAssocID="{1471893A-08A0-4B4A-BCB2-0CE17B139E39}" presName="background" presStyleLbl="node0" presStyleIdx="1" presStyleCnt="4"/>
      <dgm:spPr/>
    </dgm:pt>
    <dgm:pt modelId="{B75226A4-1071-4D78-88C3-398A1D9E3F62}" type="pres">
      <dgm:prSet presAssocID="{1471893A-08A0-4B4A-BCB2-0CE17B139E39}" presName="text" presStyleLbl="fgAcc0" presStyleIdx="1" presStyleCnt="4">
        <dgm:presLayoutVars>
          <dgm:chPref val="3"/>
        </dgm:presLayoutVars>
      </dgm:prSet>
      <dgm:spPr/>
    </dgm:pt>
    <dgm:pt modelId="{51D7997E-6F1E-4B50-8568-EA70561CFED9}" type="pres">
      <dgm:prSet presAssocID="{1471893A-08A0-4B4A-BCB2-0CE17B139E39}" presName="hierChild2" presStyleCnt="0"/>
      <dgm:spPr/>
    </dgm:pt>
    <dgm:pt modelId="{58170F2E-54E1-4D58-92DD-E467A843EFE5}" type="pres">
      <dgm:prSet presAssocID="{CDB58144-DE86-4BA0-80C5-7BAEDD801881}" presName="hierRoot1" presStyleCnt="0"/>
      <dgm:spPr/>
    </dgm:pt>
    <dgm:pt modelId="{5699EF7B-678B-443E-8906-8EBEB39493FD}" type="pres">
      <dgm:prSet presAssocID="{CDB58144-DE86-4BA0-80C5-7BAEDD801881}" presName="composite" presStyleCnt="0"/>
      <dgm:spPr/>
    </dgm:pt>
    <dgm:pt modelId="{F5287A7C-7A94-42C7-A9E7-D2105CB7CD25}" type="pres">
      <dgm:prSet presAssocID="{CDB58144-DE86-4BA0-80C5-7BAEDD801881}" presName="background" presStyleLbl="node0" presStyleIdx="2" presStyleCnt="4"/>
      <dgm:spPr/>
    </dgm:pt>
    <dgm:pt modelId="{7A57F493-93DD-40CE-8F0B-DD613B0FB260}" type="pres">
      <dgm:prSet presAssocID="{CDB58144-DE86-4BA0-80C5-7BAEDD801881}" presName="text" presStyleLbl="fgAcc0" presStyleIdx="2" presStyleCnt="4">
        <dgm:presLayoutVars>
          <dgm:chPref val="3"/>
        </dgm:presLayoutVars>
      </dgm:prSet>
      <dgm:spPr/>
    </dgm:pt>
    <dgm:pt modelId="{C104CFA9-6840-4CDB-82D5-F8819CE25D78}" type="pres">
      <dgm:prSet presAssocID="{CDB58144-DE86-4BA0-80C5-7BAEDD801881}" presName="hierChild2" presStyleCnt="0"/>
      <dgm:spPr/>
    </dgm:pt>
    <dgm:pt modelId="{23322CE6-A97F-41BA-9E66-B52CF651A222}" type="pres">
      <dgm:prSet presAssocID="{AB819E7E-11F6-4671-8704-28573B9424F3}" presName="hierRoot1" presStyleCnt="0"/>
      <dgm:spPr/>
    </dgm:pt>
    <dgm:pt modelId="{05E97F28-D755-49E1-BBC4-A721CF113035}" type="pres">
      <dgm:prSet presAssocID="{AB819E7E-11F6-4671-8704-28573B9424F3}" presName="composite" presStyleCnt="0"/>
      <dgm:spPr/>
    </dgm:pt>
    <dgm:pt modelId="{7E64590B-15C8-4594-9012-B95A99040CD5}" type="pres">
      <dgm:prSet presAssocID="{AB819E7E-11F6-4671-8704-28573B9424F3}" presName="background" presStyleLbl="node0" presStyleIdx="3" presStyleCnt="4"/>
      <dgm:spPr/>
    </dgm:pt>
    <dgm:pt modelId="{6013C100-C96B-496B-9BB7-B8C6059EAF25}" type="pres">
      <dgm:prSet presAssocID="{AB819E7E-11F6-4671-8704-28573B9424F3}" presName="text" presStyleLbl="fgAcc0" presStyleIdx="3" presStyleCnt="4">
        <dgm:presLayoutVars>
          <dgm:chPref val="3"/>
        </dgm:presLayoutVars>
      </dgm:prSet>
      <dgm:spPr/>
    </dgm:pt>
    <dgm:pt modelId="{537534AD-7D14-4698-B247-F5FE90D848E6}" type="pres">
      <dgm:prSet presAssocID="{AB819E7E-11F6-4671-8704-28573B9424F3}" presName="hierChild2" presStyleCnt="0"/>
      <dgm:spPr/>
    </dgm:pt>
  </dgm:ptLst>
  <dgm:cxnLst>
    <dgm:cxn modelId="{2CD29E1F-6C4F-4B19-B9A6-7FA823F9E5DC}" type="presOf" srcId="{AB819E7E-11F6-4671-8704-28573B9424F3}" destId="{6013C100-C96B-496B-9BB7-B8C6059EAF25}" srcOrd="0" destOrd="0" presId="urn:microsoft.com/office/officeart/2005/8/layout/hierarchy1"/>
    <dgm:cxn modelId="{754A082C-611B-4413-BEAF-B6B0CBDA1B21}" type="presOf" srcId="{01DACB37-3F66-4B74-8013-33AD00E3D191}" destId="{65AAA8FD-C6B2-41D5-A630-CBB3C617DF7E}" srcOrd="0" destOrd="0" presId="urn:microsoft.com/office/officeart/2005/8/layout/hierarchy1"/>
    <dgm:cxn modelId="{81E4115D-44FD-45BA-AE0B-C2D15253C272}" type="presOf" srcId="{CDB58144-DE86-4BA0-80C5-7BAEDD801881}" destId="{7A57F493-93DD-40CE-8F0B-DD613B0FB260}" srcOrd="0" destOrd="0" presId="urn:microsoft.com/office/officeart/2005/8/layout/hierarchy1"/>
    <dgm:cxn modelId="{AC0DEF47-2481-4D9E-8556-41224B106113}" srcId="{CE00E950-D706-460F-8B8A-7C92A41478E0}" destId="{01DACB37-3F66-4B74-8013-33AD00E3D191}" srcOrd="0" destOrd="0" parTransId="{598412E4-09C2-4756-8DC0-FA5B4A201D04}" sibTransId="{D298DBE6-3F24-4F25-BD63-8A8BFA72F980}"/>
    <dgm:cxn modelId="{7477E369-2E98-4560-9D7C-9BC85EC0EB7E}" srcId="{CE00E950-D706-460F-8B8A-7C92A41478E0}" destId="{AB819E7E-11F6-4671-8704-28573B9424F3}" srcOrd="3" destOrd="0" parTransId="{A0B5DA52-7A8F-47C2-A6A9-E48986CC8875}" sibTransId="{6AE5B400-EF68-421C-B00B-7BB5FD8EE9FA}"/>
    <dgm:cxn modelId="{48D76D51-3DC7-421C-8336-BD42D5885D90}" type="presOf" srcId="{CE00E950-D706-460F-8B8A-7C92A41478E0}" destId="{E03E0066-07D7-4190-BC70-C6712FE84C29}" srcOrd="0" destOrd="0" presId="urn:microsoft.com/office/officeart/2005/8/layout/hierarchy1"/>
    <dgm:cxn modelId="{45630352-CA65-403D-B27D-9EB33B4335E8}" srcId="{CE00E950-D706-460F-8B8A-7C92A41478E0}" destId="{1471893A-08A0-4B4A-BCB2-0CE17B139E39}" srcOrd="1" destOrd="0" parTransId="{C915A79F-C2F3-4AB7-A3BD-20960783ECE7}" sibTransId="{51599463-82CD-479B-9E3E-1E9C3D0B55FC}"/>
    <dgm:cxn modelId="{5C274AB0-0A26-46A5-B7B8-B618B912E64E}" srcId="{CE00E950-D706-460F-8B8A-7C92A41478E0}" destId="{CDB58144-DE86-4BA0-80C5-7BAEDD801881}" srcOrd="2" destOrd="0" parTransId="{A0808971-5F4F-4AEB-8DCF-D4BA25DC107F}" sibTransId="{AEAF9A06-49DA-40B0-B140-692F56CDCAC6}"/>
    <dgm:cxn modelId="{E017B8B2-8A03-4868-9EF7-6D551092372A}" type="presOf" srcId="{1471893A-08A0-4B4A-BCB2-0CE17B139E39}" destId="{B75226A4-1071-4D78-88C3-398A1D9E3F62}" srcOrd="0" destOrd="0" presId="urn:microsoft.com/office/officeart/2005/8/layout/hierarchy1"/>
    <dgm:cxn modelId="{A06FD189-D8CC-4F69-BAE0-596BC2BAE8F9}" type="presParOf" srcId="{E03E0066-07D7-4190-BC70-C6712FE84C29}" destId="{455CC1B8-D509-4319-BA5E-FDA41234A4AC}" srcOrd="0" destOrd="0" presId="urn:microsoft.com/office/officeart/2005/8/layout/hierarchy1"/>
    <dgm:cxn modelId="{3A2D5F01-922F-4CFA-ABB7-D24A5642C518}" type="presParOf" srcId="{455CC1B8-D509-4319-BA5E-FDA41234A4AC}" destId="{7C84BD2B-710B-49A4-931C-E14CBAE23CBB}" srcOrd="0" destOrd="0" presId="urn:microsoft.com/office/officeart/2005/8/layout/hierarchy1"/>
    <dgm:cxn modelId="{D6A78666-3B8A-4488-957D-9CBEF17BB259}" type="presParOf" srcId="{7C84BD2B-710B-49A4-931C-E14CBAE23CBB}" destId="{63F512F8-0B6E-400F-AEF0-8445CF77A399}" srcOrd="0" destOrd="0" presId="urn:microsoft.com/office/officeart/2005/8/layout/hierarchy1"/>
    <dgm:cxn modelId="{B28527B1-285E-47D6-BF23-B73B8DEEE7D0}" type="presParOf" srcId="{7C84BD2B-710B-49A4-931C-E14CBAE23CBB}" destId="{65AAA8FD-C6B2-41D5-A630-CBB3C617DF7E}" srcOrd="1" destOrd="0" presId="urn:microsoft.com/office/officeart/2005/8/layout/hierarchy1"/>
    <dgm:cxn modelId="{12C9F671-FCE0-48B0-95A5-4DE63AAD5BD1}" type="presParOf" srcId="{455CC1B8-D509-4319-BA5E-FDA41234A4AC}" destId="{CCED671F-7A3A-47DA-AAA9-CB72287FD24E}" srcOrd="1" destOrd="0" presId="urn:microsoft.com/office/officeart/2005/8/layout/hierarchy1"/>
    <dgm:cxn modelId="{045EF5DA-0760-4C17-8270-28ECCE1E02B2}" type="presParOf" srcId="{E03E0066-07D7-4190-BC70-C6712FE84C29}" destId="{02DE7179-CA4D-4DE9-8C40-FBFD3EC201B0}" srcOrd="1" destOrd="0" presId="urn:microsoft.com/office/officeart/2005/8/layout/hierarchy1"/>
    <dgm:cxn modelId="{D0AC8CD8-523B-4043-B08C-D8ADF379B653}" type="presParOf" srcId="{02DE7179-CA4D-4DE9-8C40-FBFD3EC201B0}" destId="{6D52306C-28C6-4FC1-9C54-C65C3EB8FC7C}" srcOrd="0" destOrd="0" presId="urn:microsoft.com/office/officeart/2005/8/layout/hierarchy1"/>
    <dgm:cxn modelId="{EDC26546-CC3E-4D89-B29A-A66FAF070B4F}" type="presParOf" srcId="{6D52306C-28C6-4FC1-9C54-C65C3EB8FC7C}" destId="{2135611B-B950-46F9-ACE0-EF45AFB81C8E}" srcOrd="0" destOrd="0" presId="urn:microsoft.com/office/officeart/2005/8/layout/hierarchy1"/>
    <dgm:cxn modelId="{0F870DFB-CE06-4A42-B76F-4628B3C13795}" type="presParOf" srcId="{6D52306C-28C6-4FC1-9C54-C65C3EB8FC7C}" destId="{B75226A4-1071-4D78-88C3-398A1D9E3F62}" srcOrd="1" destOrd="0" presId="urn:microsoft.com/office/officeart/2005/8/layout/hierarchy1"/>
    <dgm:cxn modelId="{BF1DECD9-8D12-46C4-A92D-0B89FE689F60}" type="presParOf" srcId="{02DE7179-CA4D-4DE9-8C40-FBFD3EC201B0}" destId="{51D7997E-6F1E-4B50-8568-EA70561CFED9}" srcOrd="1" destOrd="0" presId="urn:microsoft.com/office/officeart/2005/8/layout/hierarchy1"/>
    <dgm:cxn modelId="{C4B35C2C-E11A-4EC0-9682-F93F74DC9C65}" type="presParOf" srcId="{E03E0066-07D7-4190-BC70-C6712FE84C29}" destId="{58170F2E-54E1-4D58-92DD-E467A843EFE5}" srcOrd="2" destOrd="0" presId="urn:microsoft.com/office/officeart/2005/8/layout/hierarchy1"/>
    <dgm:cxn modelId="{14F94D5F-ED16-48D1-8AD7-BA0C62D44AE8}" type="presParOf" srcId="{58170F2E-54E1-4D58-92DD-E467A843EFE5}" destId="{5699EF7B-678B-443E-8906-8EBEB39493FD}" srcOrd="0" destOrd="0" presId="urn:microsoft.com/office/officeart/2005/8/layout/hierarchy1"/>
    <dgm:cxn modelId="{6E264DB6-55A1-447C-A6E5-CD1DEA8CFE11}" type="presParOf" srcId="{5699EF7B-678B-443E-8906-8EBEB39493FD}" destId="{F5287A7C-7A94-42C7-A9E7-D2105CB7CD25}" srcOrd="0" destOrd="0" presId="urn:microsoft.com/office/officeart/2005/8/layout/hierarchy1"/>
    <dgm:cxn modelId="{54BABDDC-26C5-41CB-A268-64503793340C}" type="presParOf" srcId="{5699EF7B-678B-443E-8906-8EBEB39493FD}" destId="{7A57F493-93DD-40CE-8F0B-DD613B0FB260}" srcOrd="1" destOrd="0" presId="urn:microsoft.com/office/officeart/2005/8/layout/hierarchy1"/>
    <dgm:cxn modelId="{0911CC2D-41C5-42F0-AE68-4BB15175542F}" type="presParOf" srcId="{58170F2E-54E1-4D58-92DD-E467A843EFE5}" destId="{C104CFA9-6840-4CDB-82D5-F8819CE25D78}" srcOrd="1" destOrd="0" presId="urn:microsoft.com/office/officeart/2005/8/layout/hierarchy1"/>
    <dgm:cxn modelId="{CC382C51-1D37-4ADF-AC8A-8518F74FB76F}" type="presParOf" srcId="{E03E0066-07D7-4190-BC70-C6712FE84C29}" destId="{23322CE6-A97F-41BA-9E66-B52CF651A222}" srcOrd="3" destOrd="0" presId="urn:microsoft.com/office/officeart/2005/8/layout/hierarchy1"/>
    <dgm:cxn modelId="{7EB6EAFA-D3E2-441E-98C1-5FE66BE4B6A6}" type="presParOf" srcId="{23322CE6-A97F-41BA-9E66-B52CF651A222}" destId="{05E97F28-D755-49E1-BBC4-A721CF113035}" srcOrd="0" destOrd="0" presId="urn:microsoft.com/office/officeart/2005/8/layout/hierarchy1"/>
    <dgm:cxn modelId="{47C29002-9BB1-462E-9DB0-C1D56054B3EE}" type="presParOf" srcId="{05E97F28-D755-49E1-BBC4-A721CF113035}" destId="{7E64590B-15C8-4594-9012-B95A99040CD5}" srcOrd="0" destOrd="0" presId="urn:microsoft.com/office/officeart/2005/8/layout/hierarchy1"/>
    <dgm:cxn modelId="{16CC2267-C80F-46B3-B22C-169B4C520EFE}" type="presParOf" srcId="{05E97F28-D755-49E1-BBC4-A721CF113035}" destId="{6013C100-C96B-496B-9BB7-B8C6059EAF25}" srcOrd="1" destOrd="0" presId="urn:microsoft.com/office/officeart/2005/8/layout/hierarchy1"/>
    <dgm:cxn modelId="{AEB2FDB0-5E6F-48A6-A365-A94EF83D3323}" type="presParOf" srcId="{23322CE6-A97F-41BA-9E66-B52CF651A222}" destId="{537534AD-7D14-4698-B247-F5FE90D848E6}"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21DF95-9455-4AF7-A615-4540572FC260}"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424CFB34-C9CD-4B36-91FB-F4C696CDAAFD}">
      <dgm:prSet/>
      <dgm:spPr/>
      <dgm:t>
        <a:bodyPr/>
        <a:lstStyle/>
        <a:p>
          <a:r>
            <a:rPr lang="en-US" b="1"/>
            <a:t>Background – The American Banking Act of 1863</a:t>
          </a:r>
          <a:endParaRPr lang="en-US"/>
        </a:p>
      </dgm:t>
    </dgm:pt>
    <dgm:pt modelId="{F0BEC841-B400-4A2E-BD74-A0CDA34A954F}" type="parTrans" cxnId="{7747AEE0-A1B9-40AA-B3B0-B3F35819F1B1}">
      <dgm:prSet/>
      <dgm:spPr/>
      <dgm:t>
        <a:bodyPr/>
        <a:lstStyle/>
        <a:p>
          <a:endParaRPr lang="en-US"/>
        </a:p>
      </dgm:t>
    </dgm:pt>
    <dgm:pt modelId="{B68E7943-4FDB-4301-93C2-C27B8AEBF69D}" type="sibTrans" cxnId="{7747AEE0-A1B9-40AA-B3B0-B3F35819F1B1}">
      <dgm:prSet/>
      <dgm:spPr/>
      <dgm:t>
        <a:bodyPr/>
        <a:lstStyle/>
        <a:p>
          <a:endParaRPr lang="en-US"/>
        </a:p>
      </dgm:t>
    </dgm:pt>
    <dgm:pt modelId="{2D90FBD9-983F-427A-AC0F-DC4B02FE109A}">
      <dgm:prSet/>
      <dgm:spPr/>
      <dgm:t>
        <a:bodyPr/>
        <a:lstStyle/>
        <a:p>
          <a:r>
            <a:rPr lang="en-US" b="1" dirty="0"/>
            <a:t>Eliminated national banks’ involvement in business sectors</a:t>
          </a:r>
        </a:p>
      </dgm:t>
    </dgm:pt>
    <dgm:pt modelId="{6E2E305E-4D75-4998-BD1F-3D672B877E04}" type="parTrans" cxnId="{74498DF6-E717-4766-921F-65BD5D4D2A7A}">
      <dgm:prSet/>
      <dgm:spPr/>
      <dgm:t>
        <a:bodyPr/>
        <a:lstStyle/>
        <a:p>
          <a:endParaRPr lang="en-US"/>
        </a:p>
      </dgm:t>
    </dgm:pt>
    <dgm:pt modelId="{33E8A209-710D-42F4-911C-F35F394BD57E}" type="sibTrans" cxnId="{74498DF6-E717-4766-921F-65BD5D4D2A7A}">
      <dgm:prSet/>
      <dgm:spPr/>
      <dgm:t>
        <a:bodyPr/>
        <a:lstStyle/>
        <a:p>
          <a:endParaRPr lang="en-US"/>
        </a:p>
      </dgm:t>
    </dgm:pt>
    <dgm:pt modelId="{630B49FB-DF20-43CC-8BE6-C3E1979DA619}">
      <dgm:prSet/>
      <dgm:spPr/>
      <dgm:t>
        <a:bodyPr/>
        <a:lstStyle/>
        <a:p>
          <a:r>
            <a:rPr lang="en-US" b="1" dirty="0"/>
            <a:t>Limited banks’ function to intermediation only</a:t>
          </a:r>
        </a:p>
      </dgm:t>
    </dgm:pt>
    <dgm:pt modelId="{FA6E3086-611A-43F7-873E-14317D751A71}" type="parTrans" cxnId="{CA99B934-B5B9-4F65-87A6-3AC79D1F5095}">
      <dgm:prSet/>
      <dgm:spPr/>
      <dgm:t>
        <a:bodyPr/>
        <a:lstStyle/>
        <a:p>
          <a:endParaRPr lang="en-US"/>
        </a:p>
      </dgm:t>
    </dgm:pt>
    <dgm:pt modelId="{94079D7B-E185-43EA-86BE-CCA7F560A151}" type="sibTrans" cxnId="{CA99B934-B5B9-4F65-87A6-3AC79D1F5095}">
      <dgm:prSet/>
      <dgm:spPr/>
      <dgm:t>
        <a:bodyPr/>
        <a:lstStyle/>
        <a:p>
          <a:endParaRPr lang="en-US"/>
        </a:p>
      </dgm:t>
    </dgm:pt>
    <dgm:pt modelId="{2B31CB1E-1701-4347-8603-F7068CE71318}">
      <dgm:prSet/>
      <dgm:spPr/>
      <dgm:t>
        <a:bodyPr/>
        <a:lstStyle/>
        <a:p>
          <a:r>
            <a:rPr lang="en-US" b="1" dirty="0"/>
            <a:t>Prohibited banks from owning inventories or real estate except:</a:t>
          </a:r>
        </a:p>
      </dgm:t>
    </dgm:pt>
    <dgm:pt modelId="{0A9B2090-7B51-4693-80E7-E4626198F443}" type="parTrans" cxnId="{987089E0-8DB7-4509-BED4-6C69B897B252}">
      <dgm:prSet/>
      <dgm:spPr/>
      <dgm:t>
        <a:bodyPr/>
        <a:lstStyle/>
        <a:p>
          <a:endParaRPr lang="en-US"/>
        </a:p>
      </dgm:t>
    </dgm:pt>
    <dgm:pt modelId="{E24E34FC-E4C9-4881-80FA-98380863BB51}" type="sibTrans" cxnId="{987089E0-8DB7-4509-BED4-6C69B897B252}">
      <dgm:prSet/>
      <dgm:spPr/>
      <dgm:t>
        <a:bodyPr/>
        <a:lstStyle/>
        <a:p>
          <a:endParaRPr lang="en-US"/>
        </a:p>
      </dgm:t>
    </dgm:pt>
    <dgm:pt modelId="{A2E5411C-6A99-41F3-ABB5-1242586B6F84}">
      <dgm:prSet/>
      <dgm:spPr/>
      <dgm:t>
        <a:bodyPr/>
        <a:lstStyle/>
        <a:p>
          <a:r>
            <a:rPr lang="en-US" b="1" dirty="0">
              <a:solidFill>
                <a:srgbClr val="FF0000"/>
              </a:solidFill>
            </a:rPr>
            <a:t>To satisfy bank needs</a:t>
          </a:r>
        </a:p>
      </dgm:t>
    </dgm:pt>
    <dgm:pt modelId="{E5568889-811D-4D58-AA9D-FFF60582CE7C}" type="parTrans" cxnId="{667BCBFC-727D-4540-8B23-C0480AAE56E9}">
      <dgm:prSet/>
      <dgm:spPr/>
      <dgm:t>
        <a:bodyPr/>
        <a:lstStyle/>
        <a:p>
          <a:endParaRPr lang="en-US"/>
        </a:p>
      </dgm:t>
    </dgm:pt>
    <dgm:pt modelId="{37A0517A-3F58-48BC-87B1-84BD06B44CFF}" type="sibTrans" cxnId="{667BCBFC-727D-4540-8B23-C0480AAE56E9}">
      <dgm:prSet/>
      <dgm:spPr/>
      <dgm:t>
        <a:bodyPr/>
        <a:lstStyle/>
        <a:p>
          <a:endParaRPr lang="en-US"/>
        </a:p>
      </dgm:t>
    </dgm:pt>
    <dgm:pt modelId="{B74C5C57-394C-406B-967C-A8BCD929E49A}">
      <dgm:prSet/>
      <dgm:spPr/>
      <dgm:t>
        <a:bodyPr/>
        <a:lstStyle/>
        <a:p>
          <a:r>
            <a:rPr lang="en-US" b="1" dirty="0">
              <a:solidFill>
                <a:srgbClr val="FF0000"/>
              </a:solidFill>
            </a:rPr>
            <a:t>When the borrower defaults and the property is not sold at a foreclosure auction</a:t>
          </a:r>
        </a:p>
      </dgm:t>
    </dgm:pt>
    <dgm:pt modelId="{C4B79BB0-4ADE-46F4-98E2-CC9F65EB65BD}" type="parTrans" cxnId="{967EAB58-73D6-428A-A74B-54F86AAE0FCE}">
      <dgm:prSet/>
      <dgm:spPr/>
      <dgm:t>
        <a:bodyPr/>
        <a:lstStyle/>
        <a:p>
          <a:endParaRPr lang="en-US"/>
        </a:p>
      </dgm:t>
    </dgm:pt>
    <dgm:pt modelId="{B99865A3-5C54-4253-8916-9721865D3D0D}" type="sibTrans" cxnId="{967EAB58-73D6-428A-A74B-54F86AAE0FCE}">
      <dgm:prSet/>
      <dgm:spPr/>
      <dgm:t>
        <a:bodyPr/>
        <a:lstStyle/>
        <a:p>
          <a:endParaRPr lang="en-US"/>
        </a:p>
      </dgm:t>
    </dgm:pt>
    <dgm:pt modelId="{46E4300D-1DD0-44B0-B356-5BD0900ED68B}">
      <dgm:prSet/>
      <dgm:spPr/>
      <dgm:t>
        <a:bodyPr/>
        <a:lstStyle/>
        <a:p>
          <a:r>
            <a:rPr lang="en-US" b="1" dirty="0">
              <a:solidFill>
                <a:srgbClr val="FF0000"/>
              </a:solidFill>
            </a:rPr>
            <a:t>When a borrower transfers property to satisfy the debt</a:t>
          </a:r>
        </a:p>
      </dgm:t>
    </dgm:pt>
    <dgm:pt modelId="{350EB0E7-4C7B-414D-8C8C-9E8DE7461DB6}" type="parTrans" cxnId="{0854D084-79A1-4708-9B50-B67A0DE0AE54}">
      <dgm:prSet/>
      <dgm:spPr/>
      <dgm:t>
        <a:bodyPr/>
        <a:lstStyle/>
        <a:p>
          <a:endParaRPr lang="en-US"/>
        </a:p>
      </dgm:t>
    </dgm:pt>
    <dgm:pt modelId="{14D0146F-F0B8-4964-9D28-05742CE7CF3C}" type="sibTrans" cxnId="{0854D084-79A1-4708-9B50-B67A0DE0AE54}">
      <dgm:prSet/>
      <dgm:spPr/>
      <dgm:t>
        <a:bodyPr/>
        <a:lstStyle/>
        <a:p>
          <a:endParaRPr lang="en-US"/>
        </a:p>
      </dgm:t>
    </dgm:pt>
    <dgm:pt modelId="{3C509B81-02C8-4452-A594-7766BF370299}" type="pres">
      <dgm:prSet presAssocID="{4421DF95-9455-4AF7-A615-4540572FC260}" presName="linear" presStyleCnt="0">
        <dgm:presLayoutVars>
          <dgm:dir/>
          <dgm:animLvl val="lvl"/>
          <dgm:resizeHandles val="exact"/>
        </dgm:presLayoutVars>
      </dgm:prSet>
      <dgm:spPr/>
    </dgm:pt>
    <dgm:pt modelId="{A6C39521-C2C4-4F33-88A8-F640A5B5FD88}" type="pres">
      <dgm:prSet presAssocID="{424CFB34-C9CD-4B36-91FB-F4C696CDAAFD}" presName="parentLin" presStyleCnt="0"/>
      <dgm:spPr/>
    </dgm:pt>
    <dgm:pt modelId="{8F7D76BF-F358-4CDA-A9AD-5D18A48E3289}" type="pres">
      <dgm:prSet presAssocID="{424CFB34-C9CD-4B36-91FB-F4C696CDAAFD}" presName="parentLeftMargin" presStyleLbl="node1" presStyleIdx="0" presStyleCnt="4"/>
      <dgm:spPr/>
    </dgm:pt>
    <dgm:pt modelId="{E349A667-3F14-4A9C-B0B7-2A6F558B3E89}" type="pres">
      <dgm:prSet presAssocID="{424CFB34-C9CD-4B36-91FB-F4C696CDAAFD}" presName="parentText" presStyleLbl="node1" presStyleIdx="0" presStyleCnt="4">
        <dgm:presLayoutVars>
          <dgm:chMax val="0"/>
          <dgm:bulletEnabled val="1"/>
        </dgm:presLayoutVars>
      </dgm:prSet>
      <dgm:spPr/>
    </dgm:pt>
    <dgm:pt modelId="{B36D2922-9240-4A2D-83A3-1DE1DACAA74C}" type="pres">
      <dgm:prSet presAssocID="{424CFB34-C9CD-4B36-91FB-F4C696CDAAFD}" presName="negativeSpace" presStyleCnt="0"/>
      <dgm:spPr/>
    </dgm:pt>
    <dgm:pt modelId="{A700DE36-D4C5-43A4-98C5-159BD5BD7118}" type="pres">
      <dgm:prSet presAssocID="{424CFB34-C9CD-4B36-91FB-F4C696CDAAFD}" presName="childText" presStyleLbl="conFgAcc1" presStyleIdx="0" presStyleCnt="4">
        <dgm:presLayoutVars>
          <dgm:bulletEnabled val="1"/>
        </dgm:presLayoutVars>
      </dgm:prSet>
      <dgm:spPr/>
    </dgm:pt>
    <dgm:pt modelId="{7BFDE156-16C4-4D8A-9928-AC19BAA33D3E}" type="pres">
      <dgm:prSet presAssocID="{B68E7943-4FDB-4301-93C2-C27B8AEBF69D}" presName="spaceBetweenRectangles" presStyleCnt="0"/>
      <dgm:spPr/>
    </dgm:pt>
    <dgm:pt modelId="{A6D6249E-B096-4759-AEC7-BAE0FEFAF8C4}" type="pres">
      <dgm:prSet presAssocID="{2D90FBD9-983F-427A-AC0F-DC4B02FE109A}" presName="parentLin" presStyleCnt="0"/>
      <dgm:spPr/>
    </dgm:pt>
    <dgm:pt modelId="{C433602D-C950-4FAB-AB11-D0A934BBD132}" type="pres">
      <dgm:prSet presAssocID="{2D90FBD9-983F-427A-AC0F-DC4B02FE109A}" presName="parentLeftMargin" presStyleLbl="node1" presStyleIdx="0" presStyleCnt="4"/>
      <dgm:spPr/>
    </dgm:pt>
    <dgm:pt modelId="{A4166A51-ED4B-4F24-B15F-E2DE0486A131}" type="pres">
      <dgm:prSet presAssocID="{2D90FBD9-983F-427A-AC0F-DC4B02FE109A}" presName="parentText" presStyleLbl="node1" presStyleIdx="1" presStyleCnt="4">
        <dgm:presLayoutVars>
          <dgm:chMax val="0"/>
          <dgm:bulletEnabled val="1"/>
        </dgm:presLayoutVars>
      </dgm:prSet>
      <dgm:spPr/>
    </dgm:pt>
    <dgm:pt modelId="{7754159A-33A2-4C7B-8FBF-29028231501F}" type="pres">
      <dgm:prSet presAssocID="{2D90FBD9-983F-427A-AC0F-DC4B02FE109A}" presName="negativeSpace" presStyleCnt="0"/>
      <dgm:spPr/>
    </dgm:pt>
    <dgm:pt modelId="{F092908F-89DF-4F4C-B029-48819343B47F}" type="pres">
      <dgm:prSet presAssocID="{2D90FBD9-983F-427A-AC0F-DC4B02FE109A}" presName="childText" presStyleLbl="conFgAcc1" presStyleIdx="1" presStyleCnt="4">
        <dgm:presLayoutVars>
          <dgm:bulletEnabled val="1"/>
        </dgm:presLayoutVars>
      </dgm:prSet>
      <dgm:spPr/>
    </dgm:pt>
    <dgm:pt modelId="{233F2573-2F03-4442-AC72-95850C38ED3F}" type="pres">
      <dgm:prSet presAssocID="{33E8A209-710D-42F4-911C-F35F394BD57E}" presName="spaceBetweenRectangles" presStyleCnt="0"/>
      <dgm:spPr/>
    </dgm:pt>
    <dgm:pt modelId="{4960D835-D19B-4610-9C9E-22B93BC15FDC}" type="pres">
      <dgm:prSet presAssocID="{630B49FB-DF20-43CC-8BE6-C3E1979DA619}" presName="parentLin" presStyleCnt="0"/>
      <dgm:spPr/>
    </dgm:pt>
    <dgm:pt modelId="{16A3DBBE-AADB-4091-B5DF-33E6AF213812}" type="pres">
      <dgm:prSet presAssocID="{630B49FB-DF20-43CC-8BE6-C3E1979DA619}" presName="parentLeftMargin" presStyleLbl="node1" presStyleIdx="1" presStyleCnt="4"/>
      <dgm:spPr/>
    </dgm:pt>
    <dgm:pt modelId="{E85A3E9D-E77A-47B5-B414-0162A9D36EC4}" type="pres">
      <dgm:prSet presAssocID="{630B49FB-DF20-43CC-8BE6-C3E1979DA619}" presName="parentText" presStyleLbl="node1" presStyleIdx="2" presStyleCnt="4">
        <dgm:presLayoutVars>
          <dgm:chMax val="0"/>
          <dgm:bulletEnabled val="1"/>
        </dgm:presLayoutVars>
      </dgm:prSet>
      <dgm:spPr/>
    </dgm:pt>
    <dgm:pt modelId="{B619209C-23B7-4557-8F9E-6EB0436241A1}" type="pres">
      <dgm:prSet presAssocID="{630B49FB-DF20-43CC-8BE6-C3E1979DA619}" presName="negativeSpace" presStyleCnt="0"/>
      <dgm:spPr/>
    </dgm:pt>
    <dgm:pt modelId="{DA53335F-23CF-48DF-BAAA-DE88E2399D64}" type="pres">
      <dgm:prSet presAssocID="{630B49FB-DF20-43CC-8BE6-C3E1979DA619}" presName="childText" presStyleLbl="conFgAcc1" presStyleIdx="2" presStyleCnt="4">
        <dgm:presLayoutVars>
          <dgm:bulletEnabled val="1"/>
        </dgm:presLayoutVars>
      </dgm:prSet>
      <dgm:spPr/>
    </dgm:pt>
    <dgm:pt modelId="{CABBA8DC-E5C7-4E3B-B641-E6DA9A238F1A}" type="pres">
      <dgm:prSet presAssocID="{94079D7B-E185-43EA-86BE-CCA7F560A151}" presName="spaceBetweenRectangles" presStyleCnt="0"/>
      <dgm:spPr/>
    </dgm:pt>
    <dgm:pt modelId="{7BBDDD02-2934-4439-B101-B26CD251CE28}" type="pres">
      <dgm:prSet presAssocID="{2B31CB1E-1701-4347-8603-F7068CE71318}" presName="parentLin" presStyleCnt="0"/>
      <dgm:spPr/>
    </dgm:pt>
    <dgm:pt modelId="{3C5B94E6-1C83-4D0F-8ABB-17163EFD62B1}" type="pres">
      <dgm:prSet presAssocID="{2B31CB1E-1701-4347-8603-F7068CE71318}" presName="parentLeftMargin" presStyleLbl="node1" presStyleIdx="2" presStyleCnt="4"/>
      <dgm:spPr/>
    </dgm:pt>
    <dgm:pt modelId="{8890F6FF-5EAC-4245-A734-670B9D29CEE2}" type="pres">
      <dgm:prSet presAssocID="{2B31CB1E-1701-4347-8603-F7068CE71318}" presName="parentText" presStyleLbl="node1" presStyleIdx="3" presStyleCnt="4">
        <dgm:presLayoutVars>
          <dgm:chMax val="0"/>
          <dgm:bulletEnabled val="1"/>
        </dgm:presLayoutVars>
      </dgm:prSet>
      <dgm:spPr/>
    </dgm:pt>
    <dgm:pt modelId="{02A896AB-1E9F-4221-9B3F-3584D73B3922}" type="pres">
      <dgm:prSet presAssocID="{2B31CB1E-1701-4347-8603-F7068CE71318}" presName="negativeSpace" presStyleCnt="0"/>
      <dgm:spPr/>
    </dgm:pt>
    <dgm:pt modelId="{5A4EA33A-A07F-487B-8405-5F64F4FDF1D3}" type="pres">
      <dgm:prSet presAssocID="{2B31CB1E-1701-4347-8603-F7068CE71318}" presName="childText" presStyleLbl="conFgAcc1" presStyleIdx="3" presStyleCnt="4">
        <dgm:presLayoutVars>
          <dgm:bulletEnabled val="1"/>
        </dgm:presLayoutVars>
      </dgm:prSet>
      <dgm:spPr/>
    </dgm:pt>
  </dgm:ptLst>
  <dgm:cxnLst>
    <dgm:cxn modelId="{957A7701-E77D-4B97-86D1-DE2DE105B7EF}" type="presOf" srcId="{4421DF95-9455-4AF7-A615-4540572FC260}" destId="{3C509B81-02C8-4452-A594-7766BF370299}" srcOrd="0" destOrd="0" presId="urn:microsoft.com/office/officeart/2005/8/layout/list1"/>
    <dgm:cxn modelId="{40F5952E-B7BA-4874-9053-13EC88CC6392}" type="presOf" srcId="{424CFB34-C9CD-4B36-91FB-F4C696CDAAFD}" destId="{E349A667-3F14-4A9C-B0B7-2A6F558B3E89}" srcOrd="1" destOrd="0" presId="urn:microsoft.com/office/officeart/2005/8/layout/list1"/>
    <dgm:cxn modelId="{CA99B934-B5B9-4F65-87A6-3AC79D1F5095}" srcId="{4421DF95-9455-4AF7-A615-4540572FC260}" destId="{630B49FB-DF20-43CC-8BE6-C3E1979DA619}" srcOrd="2" destOrd="0" parTransId="{FA6E3086-611A-43F7-873E-14317D751A71}" sibTransId="{94079D7B-E185-43EA-86BE-CCA7F560A151}"/>
    <dgm:cxn modelId="{0C62373E-8DC9-40A7-AF14-27D01F71C60F}" type="presOf" srcId="{2D90FBD9-983F-427A-AC0F-DC4B02FE109A}" destId="{C433602D-C950-4FAB-AB11-D0A934BBD132}" srcOrd="0" destOrd="0" presId="urn:microsoft.com/office/officeart/2005/8/layout/list1"/>
    <dgm:cxn modelId="{15766165-8F9A-4200-BD3B-BB4AA71D7B09}" type="presOf" srcId="{2B31CB1E-1701-4347-8603-F7068CE71318}" destId="{3C5B94E6-1C83-4D0F-8ABB-17163EFD62B1}" srcOrd="0" destOrd="0" presId="urn:microsoft.com/office/officeart/2005/8/layout/list1"/>
    <dgm:cxn modelId="{70E8394E-ECBB-46EE-8014-01392A31EF6A}" type="presOf" srcId="{B74C5C57-394C-406B-967C-A8BCD929E49A}" destId="{5A4EA33A-A07F-487B-8405-5F64F4FDF1D3}" srcOrd="0" destOrd="1" presId="urn:microsoft.com/office/officeart/2005/8/layout/list1"/>
    <dgm:cxn modelId="{563D7E50-F571-4270-8472-A9E002A6D8DC}" type="presOf" srcId="{2B31CB1E-1701-4347-8603-F7068CE71318}" destId="{8890F6FF-5EAC-4245-A734-670B9D29CEE2}" srcOrd="1" destOrd="0" presId="urn:microsoft.com/office/officeart/2005/8/layout/list1"/>
    <dgm:cxn modelId="{967EAB58-73D6-428A-A74B-54F86AAE0FCE}" srcId="{2B31CB1E-1701-4347-8603-F7068CE71318}" destId="{B74C5C57-394C-406B-967C-A8BCD929E49A}" srcOrd="1" destOrd="0" parTransId="{C4B79BB0-4ADE-46F4-98E2-CC9F65EB65BD}" sibTransId="{B99865A3-5C54-4253-8916-9721865D3D0D}"/>
    <dgm:cxn modelId="{7EA49B7A-D047-4559-9973-AFC13B52DFB0}" type="presOf" srcId="{46E4300D-1DD0-44B0-B356-5BD0900ED68B}" destId="{5A4EA33A-A07F-487B-8405-5F64F4FDF1D3}" srcOrd="0" destOrd="2" presId="urn:microsoft.com/office/officeart/2005/8/layout/list1"/>
    <dgm:cxn modelId="{0854D084-79A1-4708-9B50-B67A0DE0AE54}" srcId="{2B31CB1E-1701-4347-8603-F7068CE71318}" destId="{46E4300D-1DD0-44B0-B356-5BD0900ED68B}" srcOrd="2" destOrd="0" parTransId="{350EB0E7-4C7B-414D-8C8C-9E8DE7461DB6}" sibTransId="{14D0146F-F0B8-4964-9D28-05742CE7CF3C}"/>
    <dgm:cxn modelId="{9F99CB89-176C-4E43-ACBF-E1BED374DD72}" type="presOf" srcId="{424CFB34-C9CD-4B36-91FB-F4C696CDAAFD}" destId="{8F7D76BF-F358-4CDA-A9AD-5D18A48E3289}" srcOrd="0" destOrd="0" presId="urn:microsoft.com/office/officeart/2005/8/layout/list1"/>
    <dgm:cxn modelId="{78F76898-C0E5-4767-B34B-38AB61F3B429}" type="presOf" srcId="{A2E5411C-6A99-41F3-ABB5-1242586B6F84}" destId="{5A4EA33A-A07F-487B-8405-5F64F4FDF1D3}" srcOrd="0" destOrd="0" presId="urn:microsoft.com/office/officeart/2005/8/layout/list1"/>
    <dgm:cxn modelId="{1560D8BC-91AF-423C-A3D7-36B1DEC99EF1}" type="presOf" srcId="{630B49FB-DF20-43CC-8BE6-C3E1979DA619}" destId="{16A3DBBE-AADB-4091-B5DF-33E6AF213812}" srcOrd="0" destOrd="0" presId="urn:microsoft.com/office/officeart/2005/8/layout/list1"/>
    <dgm:cxn modelId="{987089E0-8DB7-4509-BED4-6C69B897B252}" srcId="{4421DF95-9455-4AF7-A615-4540572FC260}" destId="{2B31CB1E-1701-4347-8603-F7068CE71318}" srcOrd="3" destOrd="0" parTransId="{0A9B2090-7B51-4693-80E7-E4626198F443}" sibTransId="{E24E34FC-E4C9-4881-80FA-98380863BB51}"/>
    <dgm:cxn modelId="{7747AEE0-A1B9-40AA-B3B0-B3F35819F1B1}" srcId="{4421DF95-9455-4AF7-A615-4540572FC260}" destId="{424CFB34-C9CD-4B36-91FB-F4C696CDAAFD}" srcOrd="0" destOrd="0" parTransId="{F0BEC841-B400-4A2E-BD74-A0CDA34A954F}" sibTransId="{B68E7943-4FDB-4301-93C2-C27B8AEBF69D}"/>
    <dgm:cxn modelId="{FC5DFCE3-7DBC-4E43-9BBF-14043DFD9564}" type="presOf" srcId="{630B49FB-DF20-43CC-8BE6-C3E1979DA619}" destId="{E85A3E9D-E77A-47B5-B414-0162A9D36EC4}" srcOrd="1" destOrd="0" presId="urn:microsoft.com/office/officeart/2005/8/layout/list1"/>
    <dgm:cxn modelId="{74498DF6-E717-4766-921F-65BD5D4D2A7A}" srcId="{4421DF95-9455-4AF7-A615-4540572FC260}" destId="{2D90FBD9-983F-427A-AC0F-DC4B02FE109A}" srcOrd="1" destOrd="0" parTransId="{6E2E305E-4D75-4998-BD1F-3D672B877E04}" sibTransId="{33E8A209-710D-42F4-911C-F35F394BD57E}"/>
    <dgm:cxn modelId="{112E05FA-15A5-4357-9931-F3F1FE6B941B}" type="presOf" srcId="{2D90FBD9-983F-427A-AC0F-DC4B02FE109A}" destId="{A4166A51-ED4B-4F24-B15F-E2DE0486A131}" srcOrd="1" destOrd="0" presId="urn:microsoft.com/office/officeart/2005/8/layout/list1"/>
    <dgm:cxn modelId="{667BCBFC-727D-4540-8B23-C0480AAE56E9}" srcId="{2B31CB1E-1701-4347-8603-F7068CE71318}" destId="{A2E5411C-6A99-41F3-ABB5-1242586B6F84}" srcOrd="0" destOrd="0" parTransId="{E5568889-811D-4D58-AA9D-FFF60582CE7C}" sibTransId="{37A0517A-3F58-48BC-87B1-84BD06B44CFF}"/>
    <dgm:cxn modelId="{50EE546A-FE15-4DF6-8959-30627121D677}" type="presParOf" srcId="{3C509B81-02C8-4452-A594-7766BF370299}" destId="{A6C39521-C2C4-4F33-88A8-F640A5B5FD88}" srcOrd="0" destOrd="0" presId="urn:microsoft.com/office/officeart/2005/8/layout/list1"/>
    <dgm:cxn modelId="{930226A2-EEE6-43CF-98B4-3F979902FAE0}" type="presParOf" srcId="{A6C39521-C2C4-4F33-88A8-F640A5B5FD88}" destId="{8F7D76BF-F358-4CDA-A9AD-5D18A48E3289}" srcOrd="0" destOrd="0" presId="urn:microsoft.com/office/officeart/2005/8/layout/list1"/>
    <dgm:cxn modelId="{000618F4-0EF2-46BF-B002-BD177E880A5A}" type="presParOf" srcId="{A6C39521-C2C4-4F33-88A8-F640A5B5FD88}" destId="{E349A667-3F14-4A9C-B0B7-2A6F558B3E89}" srcOrd="1" destOrd="0" presId="urn:microsoft.com/office/officeart/2005/8/layout/list1"/>
    <dgm:cxn modelId="{5DC01D2D-EA57-4F4E-8C9A-6105CAAE3178}" type="presParOf" srcId="{3C509B81-02C8-4452-A594-7766BF370299}" destId="{B36D2922-9240-4A2D-83A3-1DE1DACAA74C}" srcOrd="1" destOrd="0" presId="urn:microsoft.com/office/officeart/2005/8/layout/list1"/>
    <dgm:cxn modelId="{4C5E8F35-EEFA-4D57-BCA5-48857C31DAAA}" type="presParOf" srcId="{3C509B81-02C8-4452-A594-7766BF370299}" destId="{A700DE36-D4C5-43A4-98C5-159BD5BD7118}" srcOrd="2" destOrd="0" presId="urn:microsoft.com/office/officeart/2005/8/layout/list1"/>
    <dgm:cxn modelId="{6F311908-D4AC-4EF1-AD32-1938797732B2}" type="presParOf" srcId="{3C509B81-02C8-4452-A594-7766BF370299}" destId="{7BFDE156-16C4-4D8A-9928-AC19BAA33D3E}" srcOrd="3" destOrd="0" presId="urn:microsoft.com/office/officeart/2005/8/layout/list1"/>
    <dgm:cxn modelId="{A6F46DB6-1E9F-48F7-A88E-4F384A36FAC9}" type="presParOf" srcId="{3C509B81-02C8-4452-A594-7766BF370299}" destId="{A6D6249E-B096-4759-AEC7-BAE0FEFAF8C4}" srcOrd="4" destOrd="0" presId="urn:microsoft.com/office/officeart/2005/8/layout/list1"/>
    <dgm:cxn modelId="{D2400760-A18D-4898-B066-FD364DB89532}" type="presParOf" srcId="{A6D6249E-B096-4759-AEC7-BAE0FEFAF8C4}" destId="{C433602D-C950-4FAB-AB11-D0A934BBD132}" srcOrd="0" destOrd="0" presId="urn:microsoft.com/office/officeart/2005/8/layout/list1"/>
    <dgm:cxn modelId="{9E777A30-7DE0-4B50-B244-A5395EC6BE85}" type="presParOf" srcId="{A6D6249E-B096-4759-AEC7-BAE0FEFAF8C4}" destId="{A4166A51-ED4B-4F24-B15F-E2DE0486A131}" srcOrd="1" destOrd="0" presId="urn:microsoft.com/office/officeart/2005/8/layout/list1"/>
    <dgm:cxn modelId="{255DE6EA-A6DD-49D7-9977-82204E4AF9AD}" type="presParOf" srcId="{3C509B81-02C8-4452-A594-7766BF370299}" destId="{7754159A-33A2-4C7B-8FBF-29028231501F}" srcOrd="5" destOrd="0" presId="urn:microsoft.com/office/officeart/2005/8/layout/list1"/>
    <dgm:cxn modelId="{4E5A0BF0-9BD7-47A1-ADD7-AD4290A59C42}" type="presParOf" srcId="{3C509B81-02C8-4452-A594-7766BF370299}" destId="{F092908F-89DF-4F4C-B029-48819343B47F}" srcOrd="6" destOrd="0" presId="urn:microsoft.com/office/officeart/2005/8/layout/list1"/>
    <dgm:cxn modelId="{407B9F70-5A8A-4F86-9AD8-35A2905DFD87}" type="presParOf" srcId="{3C509B81-02C8-4452-A594-7766BF370299}" destId="{233F2573-2F03-4442-AC72-95850C38ED3F}" srcOrd="7" destOrd="0" presId="urn:microsoft.com/office/officeart/2005/8/layout/list1"/>
    <dgm:cxn modelId="{E8C56D70-05F1-435C-8037-95F67679EE5B}" type="presParOf" srcId="{3C509B81-02C8-4452-A594-7766BF370299}" destId="{4960D835-D19B-4610-9C9E-22B93BC15FDC}" srcOrd="8" destOrd="0" presId="urn:microsoft.com/office/officeart/2005/8/layout/list1"/>
    <dgm:cxn modelId="{A2C42F3D-DD7D-4A0C-A985-955EAD288B95}" type="presParOf" srcId="{4960D835-D19B-4610-9C9E-22B93BC15FDC}" destId="{16A3DBBE-AADB-4091-B5DF-33E6AF213812}" srcOrd="0" destOrd="0" presId="urn:microsoft.com/office/officeart/2005/8/layout/list1"/>
    <dgm:cxn modelId="{1A79375F-2820-432B-BB12-DD895C44E46F}" type="presParOf" srcId="{4960D835-D19B-4610-9C9E-22B93BC15FDC}" destId="{E85A3E9D-E77A-47B5-B414-0162A9D36EC4}" srcOrd="1" destOrd="0" presId="urn:microsoft.com/office/officeart/2005/8/layout/list1"/>
    <dgm:cxn modelId="{0D74016D-8254-4F53-864F-5C49AD400F8F}" type="presParOf" srcId="{3C509B81-02C8-4452-A594-7766BF370299}" destId="{B619209C-23B7-4557-8F9E-6EB0436241A1}" srcOrd="9" destOrd="0" presId="urn:microsoft.com/office/officeart/2005/8/layout/list1"/>
    <dgm:cxn modelId="{9CBC0C7F-5766-495A-907D-08755497F16D}" type="presParOf" srcId="{3C509B81-02C8-4452-A594-7766BF370299}" destId="{DA53335F-23CF-48DF-BAAA-DE88E2399D64}" srcOrd="10" destOrd="0" presId="urn:microsoft.com/office/officeart/2005/8/layout/list1"/>
    <dgm:cxn modelId="{DE69F44A-FBFD-4FD6-9E22-C3AD16D3560F}" type="presParOf" srcId="{3C509B81-02C8-4452-A594-7766BF370299}" destId="{CABBA8DC-E5C7-4E3B-B641-E6DA9A238F1A}" srcOrd="11" destOrd="0" presId="urn:microsoft.com/office/officeart/2005/8/layout/list1"/>
    <dgm:cxn modelId="{B8B49C44-28CA-41E9-A522-9A41F6526E70}" type="presParOf" srcId="{3C509B81-02C8-4452-A594-7766BF370299}" destId="{7BBDDD02-2934-4439-B101-B26CD251CE28}" srcOrd="12" destOrd="0" presId="urn:microsoft.com/office/officeart/2005/8/layout/list1"/>
    <dgm:cxn modelId="{9B310DB1-A031-4CF9-970A-D914C3D46F17}" type="presParOf" srcId="{7BBDDD02-2934-4439-B101-B26CD251CE28}" destId="{3C5B94E6-1C83-4D0F-8ABB-17163EFD62B1}" srcOrd="0" destOrd="0" presId="urn:microsoft.com/office/officeart/2005/8/layout/list1"/>
    <dgm:cxn modelId="{4E608008-78FF-4EC6-9FF9-374CFC33FB45}" type="presParOf" srcId="{7BBDDD02-2934-4439-B101-B26CD251CE28}" destId="{8890F6FF-5EAC-4245-A734-670B9D29CEE2}" srcOrd="1" destOrd="0" presId="urn:microsoft.com/office/officeart/2005/8/layout/list1"/>
    <dgm:cxn modelId="{6A95FD65-2D7C-4C03-B882-AEEC7416A674}" type="presParOf" srcId="{3C509B81-02C8-4452-A594-7766BF370299}" destId="{02A896AB-1E9F-4221-9B3F-3584D73B3922}" srcOrd="13" destOrd="0" presId="urn:microsoft.com/office/officeart/2005/8/layout/list1"/>
    <dgm:cxn modelId="{6ADE1D53-204A-4DFA-BCE4-1C3AF50E114D}" type="presParOf" srcId="{3C509B81-02C8-4452-A594-7766BF370299}" destId="{5A4EA33A-A07F-487B-8405-5F64F4FDF1D3}"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EF722E-3AEC-45EB-A82D-B819FF691E8C}"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28003285-9A9E-48B6-AB3D-5507E8DBCE9D}">
      <dgm:prSet custT="1"/>
      <dgm:spPr/>
      <dgm:t>
        <a:bodyPr/>
        <a:lstStyle/>
        <a:p>
          <a:pPr>
            <a:lnSpc>
              <a:spcPct val="100000"/>
            </a:lnSpc>
            <a:defRPr cap="all"/>
          </a:pPr>
          <a:r>
            <a:rPr lang="en-US" sz="1400" b="1" dirty="0">
              <a:solidFill>
                <a:srgbClr val="FF0000"/>
              </a:solidFill>
            </a:rPr>
            <a:t>The relationship with the central bank (Reserve requirements )</a:t>
          </a:r>
          <a:endParaRPr lang="en-US" sz="1400" dirty="0">
            <a:solidFill>
              <a:srgbClr val="FF0000"/>
            </a:solidFill>
          </a:endParaRPr>
        </a:p>
      </dgm:t>
    </dgm:pt>
    <dgm:pt modelId="{7EF1C1E9-DAC6-4599-988B-DA417603734F}" type="parTrans" cxnId="{BBC32EF9-A2B5-4766-9E0C-BF4875E48A84}">
      <dgm:prSet/>
      <dgm:spPr/>
      <dgm:t>
        <a:bodyPr/>
        <a:lstStyle/>
        <a:p>
          <a:endParaRPr lang="en-US"/>
        </a:p>
      </dgm:t>
    </dgm:pt>
    <dgm:pt modelId="{2260A88F-9723-4878-9546-57F19919B4C3}" type="sibTrans" cxnId="{BBC32EF9-A2B5-4766-9E0C-BF4875E48A84}">
      <dgm:prSet/>
      <dgm:spPr/>
      <dgm:t>
        <a:bodyPr/>
        <a:lstStyle/>
        <a:p>
          <a:endParaRPr lang="en-US"/>
        </a:p>
      </dgm:t>
    </dgm:pt>
    <dgm:pt modelId="{213AB33A-13F0-465B-ADBF-ACFC3C8F39A9}">
      <dgm:prSet custT="1"/>
      <dgm:spPr/>
      <dgm:t>
        <a:bodyPr/>
        <a:lstStyle/>
        <a:p>
          <a:pPr>
            <a:lnSpc>
              <a:spcPct val="100000"/>
            </a:lnSpc>
            <a:defRPr cap="all"/>
          </a:pPr>
          <a:r>
            <a:rPr lang="en-US" sz="1400" b="1" dirty="0">
              <a:solidFill>
                <a:srgbClr val="FF0000"/>
              </a:solidFill>
            </a:rPr>
            <a:t>The bank's function is beyond intermediation</a:t>
          </a:r>
          <a:endParaRPr lang="en-US" sz="1400" dirty="0">
            <a:solidFill>
              <a:srgbClr val="FF0000"/>
            </a:solidFill>
          </a:endParaRPr>
        </a:p>
      </dgm:t>
    </dgm:pt>
    <dgm:pt modelId="{D136D49C-1F91-4190-997E-6D9D3ABC8242}" type="parTrans" cxnId="{79790217-F539-4675-87E0-F95B360246A9}">
      <dgm:prSet/>
      <dgm:spPr/>
      <dgm:t>
        <a:bodyPr/>
        <a:lstStyle/>
        <a:p>
          <a:endParaRPr lang="en-US"/>
        </a:p>
      </dgm:t>
    </dgm:pt>
    <dgm:pt modelId="{CF6FAF86-5ABD-4E9E-81BC-41F8D8797F73}" type="sibTrans" cxnId="{79790217-F539-4675-87E0-F95B360246A9}">
      <dgm:prSet/>
      <dgm:spPr/>
      <dgm:t>
        <a:bodyPr/>
        <a:lstStyle/>
        <a:p>
          <a:endParaRPr lang="en-US"/>
        </a:p>
      </dgm:t>
    </dgm:pt>
    <dgm:pt modelId="{3153A840-88FB-4545-A512-20251BBEBE7D}">
      <dgm:prSet custT="1"/>
      <dgm:spPr/>
      <dgm:t>
        <a:bodyPr/>
        <a:lstStyle/>
        <a:p>
          <a:pPr>
            <a:lnSpc>
              <a:spcPct val="100000"/>
            </a:lnSpc>
            <a:defRPr cap="all"/>
          </a:pPr>
          <a:r>
            <a:rPr lang="en-US" sz="1600" b="1" dirty="0">
              <a:solidFill>
                <a:srgbClr val="FF0000"/>
              </a:solidFill>
            </a:rPr>
            <a:t>Contractual definition</a:t>
          </a:r>
          <a:endParaRPr lang="en-US" sz="1600" dirty="0">
            <a:solidFill>
              <a:srgbClr val="FF0000"/>
            </a:solidFill>
          </a:endParaRPr>
        </a:p>
      </dgm:t>
    </dgm:pt>
    <dgm:pt modelId="{B6FF80B1-E20F-4F34-B66E-F5141211D434}" type="parTrans" cxnId="{FED146CD-2D55-4B67-97FC-1B952262210B}">
      <dgm:prSet/>
      <dgm:spPr/>
      <dgm:t>
        <a:bodyPr/>
        <a:lstStyle/>
        <a:p>
          <a:endParaRPr lang="en-US"/>
        </a:p>
      </dgm:t>
    </dgm:pt>
    <dgm:pt modelId="{BA4ABB0C-1C9F-44D6-A1D0-2E885602891F}" type="sibTrans" cxnId="{FED146CD-2D55-4B67-97FC-1B952262210B}">
      <dgm:prSet/>
      <dgm:spPr/>
      <dgm:t>
        <a:bodyPr/>
        <a:lstStyle/>
        <a:p>
          <a:endParaRPr lang="en-US"/>
        </a:p>
      </dgm:t>
    </dgm:pt>
    <dgm:pt modelId="{66E4FF1F-1F05-42BC-BBA6-12FF0958455A}">
      <dgm:prSet custT="1"/>
      <dgm:spPr/>
      <dgm:t>
        <a:bodyPr/>
        <a:lstStyle/>
        <a:p>
          <a:pPr>
            <a:lnSpc>
              <a:spcPct val="100000"/>
            </a:lnSpc>
            <a:defRPr cap="all"/>
          </a:pPr>
          <a:r>
            <a:rPr lang="en-US" sz="1400" b="1" dirty="0">
              <a:solidFill>
                <a:srgbClr val="FF0000"/>
              </a:solidFill>
            </a:rPr>
            <a:t>Providing a guarantee on capital and interest </a:t>
          </a:r>
          <a:endParaRPr lang="en-US" sz="1400" dirty="0">
            <a:solidFill>
              <a:srgbClr val="FF0000"/>
            </a:solidFill>
          </a:endParaRPr>
        </a:p>
      </dgm:t>
    </dgm:pt>
    <dgm:pt modelId="{B1514D1F-84D7-4A8C-9687-4F1E14623187}" type="parTrans" cxnId="{0A231A40-CC09-4EE7-9631-5F3972046A97}">
      <dgm:prSet/>
      <dgm:spPr/>
      <dgm:t>
        <a:bodyPr/>
        <a:lstStyle/>
        <a:p>
          <a:endParaRPr lang="en-US"/>
        </a:p>
      </dgm:t>
    </dgm:pt>
    <dgm:pt modelId="{928007DB-BC04-4823-815B-72947E2E4C41}" type="sibTrans" cxnId="{0A231A40-CC09-4EE7-9631-5F3972046A97}">
      <dgm:prSet/>
      <dgm:spPr/>
      <dgm:t>
        <a:bodyPr/>
        <a:lstStyle/>
        <a:p>
          <a:endParaRPr lang="en-US"/>
        </a:p>
      </dgm:t>
    </dgm:pt>
    <dgm:pt modelId="{119E8FF8-4E19-48FA-9353-665DEEBBA099}">
      <dgm:prSet custT="1"/>
      <dgm:spPr/>
      <dgm:t>
        <a:bodyPr/>
        <a:lstStyle/>
        <a:p>
          <a:pPr>
            <a:lnSpc>
              <a:spcPct val="100000"/>
            </a:lnSpc>
            <a:defRPr cap="all"/>
          </a:pPr>
          <a:r>
            <a:rPr lang="en-US" sz="1600" b="1" dirty="0">
              <a:solidFill>
                <a:srgbClr val="FF0000"/>
              </a:solidFill>
            </a:rPr>
            <a:t>Tax concerns</a:t>
          </a:r>
          <a:endParaRPr lang="en-US" sz="1600" dirty="0">
            <a:solidFill>
              <a:srgbClr val="FF0000"/>
            </a:solidFill>
          </a:endParaRPr>
        </a:p>
      </dgm:t>
    </dgm:pt>
    <dgm:pt modelId="{F8A1E75D-B16A-460C-B362-36B4BAB8B80D}" type="parTrans" cxnId="{A098CC80-5F40-444A-9D7B-83F7C9BDB412}">
      <dgm:prSet/>
      <dgm:spPr/>
      <dgm:t>
        <a:bodyPr/>
        <a:lstStyle/>
        <a:p>
          <a:endParaRPr lang="en-US"/>
        </a:p>
      </dgm:t>
    </dgm:pt>
    <dgm:pt modelId="{C3536A8D-CEBB-4EBD-94EF-3DA790FDC953}" type="sibTrans" cxnId="{A098CC80-5F40-444A-9D7B-83F7C9BDB412}">
      <dgm:prSet/>
      <dgm:spPr/>
      <dgm:t>
        <a:bodyPr/>
        <a:lstStyle/>
        <a:p>
          <a:endParaRPr lang="en-US"/>
        </a:p>
      </dgm:t>
    </dgm:pt>
    <dgm:pt modelId="{06C490B6-3034-4E95-8001-1D5489BA685D}" type="pres">
      <dgm:prSet presAssocID="{C9EF722E-3AEC-45EB-A82D-B819FF691E8C}" presName="root" presStyleCnt="0">
        <dgm:presLayoutVars>
          <dgm:dir/>
          <dgm:resizeHandles val="exact"/>
        </dgm:presLayoutVars>
      </dgm:prSet>
      <dgm:spPr/>
    </dgm:pt>
    <dgm:pt modelId="{D01DD8D2-6CD5-4270-A9F4-6775C86E2F13}" type="pres">
      <dgm:prSet presAssocID="{28003285-9A9E-48B6-AB3D-5507E8DBCE9D}" presName="compNode" presStyleCnt="0"/>
      <dgm:spPr/>
    </dgm:pt>
    <dgm:pt modelId="{B6BD9C0F-19B0-4E6C-A40D-691C3188EDC1}" type="pres">
      <dgm:prSet presAssocID="{28003285-9A9E-48B6-AB3D-5507E8DBCE9D}" presName="iconBgRect" presStyleLbl="bgShp" presStyleIdx="0" presStyleCnt="5"/>
      <dgm:spPr/>
    </dgm:pt>
    <dgm:pt modelId="{BDCC5C35-A37A-4D15-A229-86D5B24774DB}" type="pres">
      <dgm:prSet presAssocID="{28003285-9A9E-48B6-AB3D-5507E8DBCE9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F804889B-FA42-4F93-8447-56A0155523E7}" type="pres">
      <dgm:prSet presAssocID="{28003285-9A9E-48B6-AB3D-5507E8DBCE9D}" presName="spaceRect" presStyleCnt="0"/>
      <dgm:spPr/>
    </dgm:pt>
    <dgm:pt modelId="{C486B00C-A09F-4397-9FDB-272572C21B90}" type="pres">
      <dgm:prSet presAssocID="{28003285-9A9E-48B6-AB3D-5507E8DBCE9D}" presName="textRect" presStyleLbl="revTx" presStyleIdx="0" presStyleCnt="5">
        <dgm:presLayoutVars>
          <dgm:chMax val="1"/>
          <dgm:chPref val="1"/>
        </dgm:presLayoutVars>
      </dgm:prSet>
      <dgm:spPr/>
    </dgm:pt>
    <dgm:pt modelId="{160B094F-D535-4FC9-8359-D50C9786A1DF}" type="pres">
      <dgm:prSet presAssocID="{2260A88F-9723-4878-9546-57F19919B4C3}" presName="sibTrans" presStyleCnt="0"/>
      <dgm:spPr/>
    </dgm:pt>
    <dgm:pt modelId="{BB75E564-781D-4443-A0D1-6BD41DE69D9F}" type="pres">
      <dgm:prSet presAssocID="{213AB33A-13F0-465B-ADBF-ACFC3C8F39A9}" presName="compNode" presStyleCnt="0"/>
      <dgm:spPr/>
    </dgm:pt>
    <dgm:pt modelId="{091AC52C-4994-45BD-A999-088CB2EEF564}" type="pres">
      <dgm:prSet presAssocID="{213AB33A-13F0-465B-ADBF-ACFC3C8F39A9}" presName="iconBgRect" presStyleLbl="bgShp" presStyleIdx="1" presStyleCnt="5"/>
      <dgm:spPr/>
    </dgm:pt>
    <dgm:pt modelId="{7DDC06B9-1D24-4A85-AC2D-FF48C703EAD6}" type="pres">
      <dgm:prSet presAssocID="{213AB33A-13F0-465B-ADBF-ACFC3C8F39A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urt"/>
        </a:ext>
      </dgm:extLst>
    </dgm:pt>
    <dgm:pt modelId="{6ED6C25B-B1DC-40ED-9AA1-679258FF79C9}" type="pres">
      <dgm:prSet presAssocID="{213AB33A-13F0-465B-ADBF-ACFC3C8F39A9}" presName="spaceRect" presStyleCnt="0"/>
      <dgm:spPr/>
    </dgm:pt>
    <dgm:pt modelId="{806C4B45-D555-4B19-B457-325867CF0BD4}" type="pres">
      <dgm:prSet presAssocID="{213AB33A-13F0-465B-ADBF-ACFC3C8F39A9}" presName="textRect" presStyleLbl="revTx" presStyleIdx="1" presStyleCnt="5">
        <dgm:presLayoutVars>
          <dgm:chMax val="1"/>
          <dgm:chPref val="1"/>
        </dgm:presLayoutVars>
      </dgm:prSet>
      <dgm:spPr/>
    </dgm:pt>
    <dgm:pt modelId="{D48AF774-A52F-4D79-B5BB-95C6EA68CAA4}" type="pres">
      <dgm:prSet presAssocID="{CF6FAF86-5ABD-4E9E-81BC-41F8D8797F73}" presName="sibTrans" presStyleCnt="0"/>
      <dgm:spPr/>
    </dgm:pt>
    <dgm:pt modelId="{91A77CF9-6998-4D78-920D-4AE51B21A967}" type="pres">
      <dgm:prSet presAssocID="{3153A840-88FB-4545-A512-20251BBEBE7D}" presName="compNode" presStyleCnt="0"/>
      <dgm:spPr/>
    </dgm:pt>
    <dgm:pt modelId="{844627B6-6C64-4C3F-B966-E58AC0597392}" type="pres">
      <dgm:prSet presAssocID="{3153A840-88FB-4545-A512-20251BBEBE7D}" presName="iconBgRect" presStyleLbl="bgShp" presStyleIdx="2" presStyleCnt="5"/>
      <dgm:spPr/>
    </dgm:pt>
    <dgm:pt modelId="{07D1A0BC-5C55-44ED-B3FE-25BB60F38FC1}" type="pres">
      <dgm:prSet presAssocID="{3153A840-88FB-4545-A512-20251BBEBE7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4FBC1DC9-9014-4C20-AD51-6404014E8322}" type="pres">
      <dgm:prSet presAssocID="{3153A840-88FB-4545-A512-20251BBEBE7D}" presName="spaceRect" presStyleCnt="0"/>
      <dgm:spPr/>
    </dgm:pt>
    <dgm:pt modelId="{E59B161D-4FE3-45EA-8238-A49FEE6F64CA}" type="pres">
      <dgm:prSet presAssocID="{3153A840-88FB-4545-A512-20251BBEBE7D}" presName="textRect" presStyleLbl="revTx" presStyleIdx="2" presStyleCnt="5">
        <dgm:presLayoutVars>
          <dgm:chMax val="1"/>
          <dgm:chPref val="1"/>
        </dgm:presLayoutVars>
      </dgm:prSet>
      <dgm:spPr/>
    </dgm:pt>
    <dgm:pt modelId="{27CB208E-8311-4C9C-81B5-B21B4CC5AA5D}" type="pres">
      <dgm:prSet presAssocID="{BA4ABB0C-1C9F-44D6-A1D0-2E885602891F}" presName="sibTrans" presStyleCnt="0"/>
      <dgm:spPr/>
    </dgm:pt>
    <dgm:pt modelId="{F67CAEC7-E81C-49C6-92B4-48FB08B63BDC}" type="pres">
      <dgm:prSet presAssocID="{66E4FF1F-1F05-42BC-BBA6-12FF0958455A}" presName="compNode" presStyleCnt="0"/>
      <dgm:spPr/>
    </dgm:pt>
    <dgm:pt modelId="{5FFA8868-2673-48F7-AC35-96B663189306}" type="pres">
      <dgm:prSet presAssocID="{66E4FF1F-1F05-42BC-BBA6-12FF0958455A}" presName="iconBgRect" presStyleLbl="bgShp" presStyleIdx="3" presStyleCnt="5"/>
      <dgm:spPr/>
    </dgm:pt>
    <dgm:pt modelId="{72072E90-EB06-42D5-AA58-780D46B2C72C}" type="pres">
      <dgm:prSet presAssocID="{66E4FF1F-1F05-42BC-BBA6-12FF0958455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ey"/>
        </a:ext>
      </dgm:extLst>
    </dgm:pt>
    <dgm:pt modelId="{4A38FF97-E4D4-4673-B5F3-C12ABC54F98E}" type="pres">
      <dgm:prSet presAssocID="{66E4FF1F-1F05-42BC-BBA6-12FF0958455A}" presName="spaceRect" presStyleCnt="0"/>
      <dgm:spPr/>
    </dgm:pt>
    <dgm:pt modelId="{CB0D4AF3-A4D1-49A0-BE24-65ECF7AF9227}" type="pres">
      <dgm:prSet presAssocID="{66E4FF1F-1F05-42BC-BBA6-12FF0958455A}" presName="textRect" presStyleLbl="revTx" presStyleIdx="3" presStyleCnt="5">
        <dgm:presLayoutVars>
          <dgm:chMax val="1"/>
          <dgm:chPref val="1"/>
        </dgm:presLayoutVars>
      </dgm:prSet>
      <dgm:spPr/>
    </dgm:pt>
    <dgm:pt modelId="{4A299DBD-378B-4D9A-AC84-5C5F14AF580D}" type="pres">
      <dgm:prSet presAssocID="{928007DB-BC04-4823-815B-72947E2E4C41}" presName="sibTrans" presStyleCnt="0"/>
      <dgm:spPr/>
    </dgm:pt>
    <dgm:pt modelId="{36B0EE08-8F08-4486-AAF8-2798CE9E2DC0}" type="pres">
      <dgm:prSet presAssocID="{119E8FF8-4E19-48FA-9353-665DEEBBA099}" presName="compNode" presStyleCnt="0"/>
      <dgm:spPr/>
    </dgm:pt>
    <dgm:pt modelId="{D0972B42-36D3-4CF2-B971-2A5CBE41518F}" type="pres">
      <dgm:prSet presAssocID="{119E8FF8-4E19-48FA-9353-665DEEBBA099}" presName="iconBgRect" presStyleLbl="bgShp" presStyleIdx="4" presStyleCnt="5"/>
      <dgm:spPr/>
    </dgm:pt>
    <dgm:pt modelId="{ED2349FB-7F4B-4DB9-9BD9-E2B34225D2CD}" type="pres">
      <dgm:prSet presAssocID="{119E8FF8-4E19-48FA-9353-665DEEBBA09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oins"/>
        </a:ext>
      </dgm:extLst>
    </dgm:pt>
    <dgm:pt modelId="{11C70BB3-5A35-4034-A95E-F36A6D57B65D}" type="pres">
      <dgm:prSet presAssocID="{119E8FF8-4E19-48FA-9353-665DEEBBA099}" presName="spaceRect" presStyleCnt="0"/>
      <dgm:spPr/>
    </dgm:pt>
    <dgm:pt modelId="{44EC94E2-8111-4B8E-B5B2-F9408363912D}" type="pres">
      <dgm:prSet presAssocID="{119E8FF8-4E19-48FA-9353-665DEEBBA099}" presName="textRect" presStyleLbl="revTx" presStyleIdx="4" presStyleCnt="5">
        <dgm:presLayoutVars>
          <dgm:chMax val="1"/>
          <dgm:chPref val="1"/>
        </dgm:presLayoutVars>
      </dgm:prSet>
      <dgm:spPr/>
    </dgm:pt>
  </dgm:ptLst>
  <dgm:cxnLst>
    <dgm:cxn modelId="{79790217-F539-4675-87E0-F95B360246A9}" srcId="{C9EF722E-3AEC-45EB-A82D-B819FF691E8C}" destId="{213AB33A-13F0-465B-ADBF-ACFC3C8F39A9}" srcOrd="1" destOrd="0" parTransId="{D136D49C-1F91-4190-997E-6D9D3ABC8242}" sibTransId="{CF6FAF86-5ABD-4E9E-81BC-41F8D8797F73}"/>
    <dgm:cxn modelId="{3459E42E-D38A-47F0-A526-D90B556CA766}" type="presOf" srcId="{3153A840-88FB-4545-A512-20251BBEBE7D}" destId="{E59B161D-4FE3-45EA-8238-A49FEE6F64CA}" srcOrd="0" destOrd="0" presId="urn:microsoft.com/office/officeart/2018/5/layout/IconCircleLabelList"/>
    <dgm:cxn modelId="{1B38EE3E-4CEA-4ECC-B98A-BADFF0A6BC52}" type="presOf" srcId="{119E8FF8-4E19-48FA-9353-665DEEBBA099}" destId="{44EC94E2-8111-4B8E-B5B2-F9408363912D}" srcOrd="0" destOrd="0" presId="urn:microsoft.com/office/officeart/2018/5/layout/IconCircleLabelList"/>
    <dgm:cxn modelId="{0A231A40-CC09-4EE7-9631-5F3972046A97}" srcId="{C9EF722E-3AEC-45EB-A82D-B819FF691E8C}" destId="{66E4FF1F-1F05-42BC-BBA6-12FF0958455A}" srcOrd="3" destOrd="0" parTransId="{B1514D1F-84D7-4A8C-9687-4F1E14623187}" sibTransId="{928007DB-BC04-4823-815B-72947E2E4C41}"/>
    <dgm:cxn modelId="{4FFB8E44-24DF-4378-B04E-B290E1733207}" type="presOf" srcId="{213AB33A-13F0-465B-ADBF-ACFC3C8F39A9}" destId="{806C4B45-D555-4B19-B457-325867CF0BD4}" srcOrd="0" destOrd="0" presId="urn:microsoft.com/office/officeart/2018/5/layout/IconCircleLabelList"/>
    <dgm:cxn modelId="{A098CC80-5F40-444A-9D7B-83F7C9BDB412}" srcId="{C9EF722E-3AEC-45EB-A82D-B819FF691E8C}" destId="{119E8FF8-4E19-48FA-9353-665DEEBBA099}" srcOrd="4" destOrd="0" parTransId="{F8A1E75D-B16A-460C-B362-36B4BAB8B80D}" sibTransId="{C3536A8D-CEBB-4EBD-94EF-3DA790FDC953}"/>
    <dgm:cxn modelId="{E0AD6EAC-AD44-418F-BD4E-44FAD0CB0094}" type="presOf" srcId="{28003285-9A9E-48B6-AB3D-5507E8DBCE9D}" destId="{C486B00C-A09F-4397-9FDB-272572C21B90}" srcOrd="0" destOrd="0" presId="urn:microsoft.com/office/officeart/2018/5/layout/IconCircleLabelList"/>
    <dgm:cxn modelId="{B0BC4DBF-6CBB-4730-A83D-7EDB36759E9D}" type="presOf" srcId="{C9EF722E-3AEC-45EB-A82D-B819FF691E8C}" destId="{06C490B6-3034-4E95-8001-1D5489BA685D}" srcOrd="0" destOrd="0" presId="urn:microsoft.com/office/officeart/2018/5/layout/IconCircleLabelList"/>
    <dgm:cxn modelId="{FED146CD-2D55-4B67-97FC-1B952262210B}" srcId="{C9EF722E-3AEC-45EB-A82D-B819FF691E8C}" destId="{3153A840-88FB-4545-A512-20251BBEBE7D}" srcOrd="2" destOrd="0" parTransId="{B6FF80B1-E20F-4F34-B66E-F5141211D434}" sibTransId="{BA4ABB0C-1C9F-44D6-A1D0-2E885602891F}"/>
    <dgm:cxn modelId="{D7DEC6DA-ECE2-4B26-869F-3EFD16F90C46}" type="presOf" srcId="{66E4FF1F-1F05-42BC-BBA6-12FF0958455A}" destId="{CB0D4AF3-A4D1-49A0-BE24-65ECF7AF9227}" srcOrd="0" destOrd="0" presId="urn:microsoft.com/office/officeart/2018/5/layout/IconCircleLabelList"/>
    <dgm:cxn modelId="{BBC32EF9-A2B5-4766-9E0C-BF4875E48A84}" srcId="{C9EF722E-3AEC-45EB-A82D-B819FF691E8C}" destId="{28003285-9A9E-48B6-AB3D-5507E8DBCE9D}" srcOrd="0" destOrd="0" parTransId="{7EF1C1E9-DAC6-4599-988B-DA417603734F}" sibTransId="{2260A88F-9723-4878-9546-57F19919B4C3}"/>
    <dgm:cxn modelId="{7CC0F30F-F35A-4753-A9FF-DD63A975F7A9}" type="presParOf" srcId="{06C490B6-3034-4E95-8001-1D5489BA685D}" destId="{D01DD8D2-6CD5-4270-A9F4-6775C86E2F13}" srcOrd="0" destOrd="0" presId="urn:microsoft.com/office/officeart/2018/5/layout/IconCircleLabelList"/>
    <dgm:cxn modelId="{E2DD6497-026C-4250-A62E-F363385D2F61}" type="presParOf" srcId="{D01DD8D2-6CD5-4270-A9F4-6775C86E2F13}" destId="{B6BD9C0F-19B0-4E6C-A40D-691C3188EDC1}" srcOrd="0" destOrd="0" presId="urn:microsoft.com/office/officeart/2018/5/layout/IconCircleLabelList"/>
    <dgm:cxn modelId="{A2D8392E-1121-4263-9383-974AF2471E9B}" type="presParOf" srcId="{D01DD8D2-6CD5-4270-A9F4-6775C86E2F13}" destId="{BDCC5C35-A37A-4D15-A229-86D5B24774DB}" srcOrd="1" destOrd="0" presId="urn:microsoft.com/office/officeart/2018/5/layout/IconCircleLabelList"/>
    <dgm:cxn modelId="{27B5E3B0-45D8-48D4-A4D4-8BE8F558B9CD}" type="presParOf" srcId="{D01DD8D2-6CD5-4270-A9F4-6775C86E2F13}" destId="{F804889B-FA42-4F93-8447-56A0155523E7}" srcOrd="2" destOrd="0" presId="urn:microsoft.com/office/officeart/2018/5/layout/IconCircleLabelList"/>
    <dgm:cxn modelId="{84F8705D-FC9E-409B-B24C-6A26682A3469}" type="presParOf" srcId="{D01DD8D2-6CD5-4270-A9F4-6775C86E2F13}" destId="{C486B00C-A09F-4397-9FDB-272572C21B90}" srcOrd="3" destOrd="0" presId="urn:microsoft.com/office/officeart/2018/5/layout/IconCircleLabelList"/>
    <dgm:cxn modelId="{BCABF90C-63B8-4C30-A73F-D535A7F073C3}" type="presParOf" srcId="{06C490B6-3034-4E95-8001-1D5489BA685D}" destId="{160B094F-D535-4FC9-8359-D50C9786A1DF}" srcOrd="1" destOrd="0" presId="urn:microsoft.com/office/officeart/2018/5/layout/IconCircleLabelList"/>
    <dgm:cxn modelId="{AFE68A05-21EA-4CAE-9EAB-894F82EC7D02}" type="presParOf" srcId="{06C490B6-3034-4E95-8001-1D5489BA685D}" destId="{BB75E564-781D-4443-A0D1-6BD41DE69D9F}" srcOrd="2" destOrd="0" presId="urn:microsoft.com/office/officeart/2018/5/layout/IconCircleLabelList"/>
    <dgm:cxn modelId="{FD21E96D-CE85-4099-A411-C3D6D0A56217}" type="presParOf" srcId="{BB75E564-781D-4443-A0D1-6BD41DE69D9F}" destId="{091AC52C-4994-45BD-A999-088CB2EEF564}" srcOrd="0" destOrd="0" presId="urn:microsoft.com/office/officeart/2018/5/layout/IconCircleLabelList"/>
    <dgm:cxn modelId="{546BD00C-F0F3-4C9B-8546-A15E47ACA71F}" type="presParOf" srcId="{BB75E564-781D-4443-A0D1-6BD41DE69D9F}" destId="{7DDC06B9-1D24-4A85-AC2D-FF48C703EAD6}" srcOrd="1" destOrd="0" presId="urn:microsoft.com/office/officeart/2018/5/layout/IconCircleLabelList"/>
    <dgm:cxn modelId="{DB477426-AAE9-47A8-B8D4-BE73DC978488}" type="presParOf" srcId="{BB75E564-781D-4443-A0D1-6BD41DE69D9F}" destId="{6ED6C25B-B1DC-40ED-9AA1-679258FF79C9}" srcOrd="2" destOrd="0" presId="urn:microsoft.com/office/officeart/2018/5/layout/IconCircleLabelList"/>
    <dgm:cxn modelId="{9AF71B71-0F71-41DF-B007-8408B9B9CB39}" type="presParOf" srcId="{BB75E564-781D-4443-A0D1-6BD41DE69D9F}" destId="{806C4B45-D555-4B19-B457-325867CF0BD4}" srcOrd="3" destOrd="0" presId="urn:microsoft.com/office/officeart/2018/5/layout/IconCircleLabelList"/>
    <dgm:cxn modelId="{193A098B-8119-4AEA-82C6-F914234A2B2A}" type="presParOf" srcId="{06C490B6-3034-4E95-8001-1D5489BA685D}" destId="{D48AF774-A52F-4D79-B5BB-95C6EA68CAA4}" srcOrd="3" destOrd="0" presId="urn:microsoft.com/office/officeart/2018/5/layout/IconCircleLabelList"/>
    <dgm:cxn modelId="{286ED841-D055-40B6-A691-741DD4092C57}" type="presParOf" srcId="{06C490B6-3034-4E95-8001-1D5489BA685D}" destId="{91A77CF9-6998-4D78-920D-4AE51B21A967}" srcOrd="4" destOrd="0" presId="urn:microsoft.com/office/officeart/2018/5/layout/IconCircleLabelList"/>
    <dgm:cxn modelId="{86D972F9-D55D-4FB2-B84B-BB5E88A2F650}" type="presParOf" srcId="{91A77CF9-6998-4D78-920D-4AE51B21A967}" destId="{844627B6-6C64-4C3F-B966-E58AC0597392}" srcOrd="0" destOrd="0" presId="urn:microsoft.com/office/officeart/2018/5/layout/IconCircleLabelList"/>
    <dgm:cxn modelId="{2FEB41A5-CF6A-4C78-ACE2-543C8BAA444B}" type="presParOf" srcId="{91A77CF9-6998-4D78-920D-4AE51B21A967}" destId="{07D1A0BC-5C55-44ED-B3FE-25BB60F38FC1}" srcOrd="1" destOrd="0" presId="urn:microsoft.com/office/officeart/2018/5/layout/IconCircleLabelList"/>
    <dgm:cxn modelId="{7CC3DAEF-3E17-42BA-B097-92CA0610C108}" type="presParOf" srcId="{91A77CF9-6998-4D78-920D-4AE51B21A967}" destId="{4FBC1DC9-9014-4C20-AD51-6404014E8322}" srcOrd="2" destOrd="0" presId="urn:microsoft.com/office/officeart/2018/5/layout/IconCircleLabelList"/>
    <dgm:cxn modelId="{A64E8D30-EFC9-42D7-9B7B-20CB94AE804D}" type="presParOf" srcId="{91A77CF9-6998-4D78-920D-4AE51B21A967}" destId="{E59B161D-4FE3-45EA-8238-A49FEE6F64CA}" srcOrd="3" destOrd="0" presId="urn:microsoft.com/office/officeart/2018/5/layout/IconCircleLabelList"/>
    <dgm:cxn modelId="{D1422E68-F7DE-4270-9E00-B6B07E7CE6B2}" type="presParOf" srcId="{06C490B6-3034-4E95-8001-1D5489BA685D}" destId="{27CB208E-8311-4C9C-81B5-B21B4CC5AA5D}" srcOrd="5" destOrd="0" presId="urn:microsoft.com/office/officeart/2018/5/layout/IconCircleLabelList"/>
    <dgm:cxn modelId="{278AE73B-80AF-4D2D-A156-AD492E36DA26}" type="presParOf" srcId="{06C490B6-3034-4E95-8001-1D5489BA685D}" destId="{F67CAEC7-E81C-49C6-92B4-48FB08B63BDC}" srcOrd="6" destOrd="0" presId="urn:microsoft.com/office/officeart/2018/5/layout/IconCircleLabelList"/>
    <dgm:cxn modelId="{664F6274-070C-4318-8B30-F14FB79A19C3}" type="presParOf" srcId="{F67CAEC7-E81C-49C6-92B4-48FB08B63BDC}" destId="{5FFA8868-2673-48F7-AC35-96B663189306}" srcOrd="0" destOrd="0" presId="urn:microsoft.com/office/officeart/2018/5/layout/IconCircleLabelList"/>
    <dgm:cxn modelId="{D012A0AB-8189-4420-BC56-7E628AA69338}" type="presParOf" srcId="{F67CAEC7-E81C-49C6-92B4-48FB08B63BDC}" destId="{72072E90-EB06-42D5-AA58-780D46B2C72C}" srcOrd="1" destOrd="0" presId="urn:microsoft.com/office/officeart/2018/5/layout/IconCircleLabelList"/>
    <dgm:cxn modelId="{CC0A9DAC-CEBE-4EA4-A181-536044B36EE0}" type="presParOf" srcId="{F67CAEC7-E81C-49C6-92B4-48FB08B63BDC}" destId="{4A38FF97-E4D4-4673-B5F3-C12ABC54F98E}" srcOrd="2" destOrd="0" presId="urn:microsoft.com/office/officeart/2018/5/layout/IconCircleLabelList"/>
    <dgm:cxn modelId="{023E31BA-DC67-4BB6-BC5B-B0C31E35FC57}" type="presParOf" srcId="{F67CAEC7-E81C-49C6-92B4-48FB08B63BDC}" destId="{CB0D4AF3-A4D1-49A0-BE24-65ECF7AF9227}" srcOrd="3" destOrd="0" presId="urn:microsoft.com/office/officeart/2018/5/layout/IconCircleLabelList"/>
    <dgm:cxn modelId="{67B0BF94-9FF4-4D3B-972D-E91026AD97DB}" type="presParOf" srcId="{06C490B6-3034-4E95-8001-1D5489BA685D}" destId="{4A299DBD-378B-4D9A-AC84-5C5F14AF580D}" srcOrd="7" destOrd="0" presId="urn:microsoft.com/office/officeart/2018/5/layout/IconCircleLabelList"/>
    <dgm:cxn modelId="{6B235D1B-4C50-427E-9F78-E0EDB13626BF}" type="presParOf" srcId="{06C490B6-3034-4E95-8001-1D5489BA685D}" destId="{36B0EE08-8F08-4486-AAF8-2798CE9E2DC0}" srcOrd="8" destOrd="0" presId="urn:microsoft.com/office/officeart/2018/5/layout/IconCircleLabelList"/>
    <dgm:cxn modelId="{3E1D34C5-99CC-4945-A35E-343DEACCBA54}" type="presParOf" srcId="{36B0EE08-8F08-4486-AAF8-2798CE9E2DC0}" destId="{D0972B42-36D3-4CF2-B971-2A5CBE41518F}" srcOrd="0" destOrd="0" presId="urn:microsoft.com/office/officeart/2018/5/layout/IconCircleLabelList"/>
    <dgm:cxn modelId="{1E6506BD-9BB6-4C2A-904B-E564A9CF9FBE}" type="presParOf" srcId="{36B0EE08-8F08-4486-AAF8-2798CE9E2DC0}" destId="{ED2349FB-7F4B-4DB9-9BD9-E2B34225D2CD}" srcOrd="1" destOrd="0" presId="urn:microsoft.com/office/officeart/2018/5/layout/IconCircleLabelList"/>
    <dgm:cxn modelId="{415D216F-4EDE-40C0-8317-2A96FB73743F}" type="presParOf" srcId="{36B0EE08-8F08-4486-AAF8-2798CE9E2DC0}" destId="{11C70BB3-5A35-4034-A95E-F36A6D57B65D}" srcOrd="2" destOrd="0" presId="urn:microsoft.com/office/officeart/2018/5/layout/IconCircleLabelList"/>
    <dgm:cxn modelId="{69C085AA-9928-409A-87FC-6ED14ED40238}" type="presParOf" srcId="{36B0EE08-8F08-4486-AAF8-2798CE9E2DC0}" destId="{44EC94E2-8111-4B8E-B5B2-F9408363912D}"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624264-149E-49A9-928E-2157762262B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A76FCB9-A015-44A9-A618-D382292BDE28}">
      <dgm:prSet custT="1"/>
      <dgm:spPr/>
      <dgm:t>
        <a:bodyPr/>
        <a:lstStyle/>
        <a:p>
          <a:r>
            <a:rPr lang="en-US" sz="2000" b="1" dirty="0"/>
            <a:t>Since no interest is paid on the required deposit (</a:t>
          </a:r>
          <a:r>
            <a:rPr lang="en-US" sz="2000" b="1" dirty="0" err="1">
              <a:solidFill>
                <a:srgbClr val="7030A0"/>
              </a:solidFill>
            </a:rPr>
            <a:t>Majburiy</a:t>
          </a:r>
          <a:r>
            <a:rPr lang="en-US" sz="2000" b="1" dirty="0">
              <a:solidFill>
                <a:srgbClr val="7030A0"/>
              </a:solidFill>
            </a:rPr>
            <a:t> </a:t>
          </a:r>
          <a:r>
            <a:rPr lang="en-US" sz="2000" b="1" dirty="0" err="1">
              <a:solidFill>
                <a:srgbClr val="7030A0"/>
              </a:solidFill>
            </a:rPr>
            <a:t>zaxiralar</a:t>
          </a:r>
          <a:r>
            <a:rPr lang="en-US" sz="2000" b="1" dirty="0">
              <a:solidFill>
                <a:srgbClr val="7030A0"/>
              </a:solidFill>
            </a:rPr>
            <a:t>), </a:t>
          </a:r>
          <a:r>
            <a:rPr lang="en-US" sz="2000" b="1" dirty="0"/>
            <a:t>this does not apply to Uzbekistan’s central bank. However,  the payment and non-payment of interest pose significant challenges for Islamic finance. </a:t>
          </a:r>
        </a:p>
      </dgm:t>
    </dgm:pt>
    <dgm:pt modelId="{792CE568-068E-45E6-8627-FCE924C85553}" type="parTrans" cxnId="{531086A6-C098-4536-91A9-CC83DD695A4E}">
      <dgm:prSet/>
      <dgm:spPr/>
      <dgm:t>
        <a:bodyPr/>
        <a:lstStyle/>
        <a:p>
          <a:endParaRPr lang="en-US"/>
        </a:p>
      </dgm:t>
    </dgm:pt>
    <dgm:pt modelId="{C4A8D8B0-A5D5-413E-82C6-A1EDDAFEFDE6}" type="sibTrans" cxnId="{531086A6-C098-4536-91A9-CC83DD695A4E}">
      <dgm:prSet/>
      <dgm:spPr/>
      <dgm:t>
        <a:bodyPr/>
        <a:lstStyle/>
        <a:p>
          <a:endParaRPr lang="en-US"/>
        </a:p>
      </dgm:t>
    </dgm:pt>
    <dgm:pt modelId="{1ED66813-0874-401C-9C82-460F01AC5A49}">
      <dgm:prSet custT="1"/>
      <dgm:spPr/>
      <dgm:t>
        <a:bodyPr/>
        <a:lstStyle/>
        <a:p>
          <a:endParaRPr lang="en-US" sz="1600" b="1" dirty="0"/>
        </a:p>
      </dgm:t>
    </dgm:pt>
    <dgm:pt modelId="{C7104F4A-BB4D-49CB-B6C4-7DB216F4525F}" type="parTrans" cxnId="{953375D1-7B42-4018-A467-4A2D5A037419}">
      <dgm:prSet/>
      <dgm:spPr/>
      <dgm:t>
        <a:bodyPr/>
        <a:lstStyle/>
        <a:p>
          <a:endParaRPr lang="en-US"/>
        </a:p>
      </dgm:t>
    </dgm:pt>
    <dgm:pt modelId="{E8B73966-9A99-4B1E-B763-1DE2FC62BB8A}" type="sibTrans" cxnId="{953375D1-7B42-4018-A467-4A2D5A037419}">
      <dgm:prSet/>
      <dgm:spPr/>
      <dgm:t>
        <a:bodyPr/>
        <a:lstStyle/>
        <a:p>
          <a:endParaRPr lang="en-US"/>
        </a:p>
      </dgm:t>
    </dgm:pt>
    <dgm:pt modelId="{874841B7-C139-476A-AB52-BE8B52D1E6AC}" type="pres">
      <dgm:prSet presAssocID="{88624264-149E-49A9-928E-2157762262B0}" presName="root" presStyleCnt="0">
        <dgm:presLayoutVars>
          <dgm:dir/>
          <dgm:resizeHandles val="exact"/>
        </dgm:presLayoutVars>
      </dgm:prSet>
      <dgm:spPr/>
    </dgm:pt>
    <dgm:pt modelId="{88676D49-4BF3-43E9-875A-CE4E9B53AB10}" type="pres">
      <dgm:prSet presAssocID="{88624264-149E-49A9-928E-2157762262B0}" presName="container" presStyleCnt="0">
        <dgm:presLayoutVars>
          <dgm:dir/>
          <dgm:resizeHandles val="exact"/>
        </dgm:presLayoutVars>
      </dgm:prSet>
      <dgm:spPr/>
    </dgm:pt>
    <dgm:pt modelId="{6FAB7872-0B0B-4921-8E7E-4FA7C9EEAC08}" type="pres">
      <dgm:prSet presAssocID="{4A76FCB9-A015-44A9-A618-D382292BDE28}" presName="compNode" presStyleCnt="0"/>
      <dgm:spPr/>
    </dgm:pt>
    <dgm:pt modelId="{2EC9545B-6513-4605-864A-F9679F1B517B}" type="pres">
      <dgm:prSet presAssocID="{4A76FCB9-A015-44A9-A618-D382292BDE28}" presName="iconBgRect" presStyleLbl="bgShp" presStyleIdx="0" presStyleCnt="2"/>
      <dgm:spPr/>
    </dgm:pt>
    <dgm:pt modelId="{ECAD299A-64B8-43C5-A851-868C5A5A42F6}" type="pres">
      <dgm:prSet presAssocID="{4A76FCB9-A015-44A9-A618-D382292BDE28}" presName="iconRect" presStyleLbl="node1" presStyleIdx="0" presStyleCnt="2" custLinFactNeighborX="-5124" custLinFactNeighborY="3601"/>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descr="Bank"/>
        </a:ext>
      </dgm:extLst>
    </dgm:pt>
    <dgm:pt modelId="{4B515962-5FCA-44B5-985E-9C6858DE7E67}" type="pres">
      <dgm:prSet presAssocID="{4A76FCB9-A015-44A9-A618-D382292BDE28}" presName="spaceRect" presStyleCnt="0"/>
      <dgm:spPr/>
    </dgm:pt>
    <dgm:pt modelId="{64E9DCEA-D232-4613-8BF5-018344AE63F5}" type="pres">
      <dgm:prSet presAssocID="{4A76FCB9-A015-44A9-A618-D382292BDE28}" presName="textRect" presStyleLbl="revTx" presStyleIdx="0" presStyleCnt="2">
        <dgm:presLayoutVars>
          <dgm:chMax val="1"/>
          <dgm:chPref val="1"/>
        </dgm:presLayoutVars>
      </dgm:prSet>
      <dgm:spPr/>
    </dgm:pt>
    <dgm:pt modelId="{D0474FCC-EE94-46F6-97BF-EB6A6B225D7E}" type="pres">
      <dgm:prSet presAssocID="{C4A8D8B0-A5D5-413E-82C6-A1EDDAFEFDE6}" presName="sibTrans" presStyleLbl="sibTrans2D1" presStyleIdx="0" presStyleCnt="0"/>
      <dgm:spPr/>
    </dgm:pt>
    <dgm:pt modelId="{C86CEA2E-2C1E-470E-AC3F-32E72E2BA109}" type="pres">
      <dgm:prSet presAssocID="{1ED66813-0874-401C-9C82-460F01AC5A49}" presName="compNode" presStyleCnt="0"/>
      <dgm:spPr/>
    </dgm:pt>
    <dgm:pt modelId="{F26BB70F-9095-4BFE-AC53-AD80A3D4B59A}" type="pres">
      <dgm:prSet presAssocID="{1ED66813-0874-401C-9C82-460F01AC5A49}" presName="iconBgRect" presStyleLbl="bgShp" presStyleIdx="1" presStyleCnt="2"/>
      <dgm:spPr/>
    </dgm:pt>
    <dgm:pt modelId="{BA7F5BFB-2DCA-4B4C-9C35-D36EECC262C6}" type="pres">
      <dgm:prSet presAssocID="{1ED66813-0874-401C-9C82-460F01AC5A49}" presName="iconRect" presStyleLbl="node1" presStyleIdx="1" presStyleCnt="2" custScaleX="130845" custScaleY="124918" custLinFactNeighborX="0" custLinFactNeighborY="3711"/>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a:noFill/>
        </a:ln>
      </dgm:spPr>
    </dgm:pt>
    <dgm:pt modelId="{1D1C4444-C4EA-4B4D-83A8-4AC18F11AB67}" type="pres">
      <dgm:prSet presAssocID="{1ED66813-0874-401C-9C82-460F01AC5A49}" presName="spaceRect" presStyleCnt="0"/>
      <dgm:spPr/>
    </dgm:pt>
    <dgm:pt modelId="{3B445E0E-9421-41E2-B072-B468B9ECD078}" type="pres">
      <dgm:prSet presAssocID="{1ED66813-0874-401C-9C82-460F01AC5A49}" presName="textRect" presStyleLbl="revTx" presStyleIdx="1" presStyleCnt="2">
        <dgm:presLayoutVars>
          <dgm:chMax val="1"/>
          <dgm:chPref val="1"/>
        </dgm:presLayoutVars>
      </dgm:prSet>
      <dgm:spPr/>
    </dgm:pt>
  </dgm:ptLst>
  <dgm:cxnLst>
    <dgm:cxn modelId="{CFB25512-FCFB-4706-8F6D-8A7CF2DB9467}" type="presOf" srcId="{C4A8D8B0-A5D5-413E-82C6-A1EDDAFEFDE6}" destId="{D0474FCC-EE94-46F6-97BF-EB6A6B225D7E}" srcOrd="0" destOrd="0" presId="urn:microsoft.com/office/officeart/2018/2/layout/IconCircleList"/>
    <dgm:cxn modelId="{EB51F722-F2B7-4DB7-BBD4-35B2AAFB4A93}" type="presOf" srcId="{1ED66813-0874-401C-9C82-460F01AC5A49}" destId="{3B445E0E-9421-41E2-B072-B468B9ECD078}" srcOrd="0" destOrd="0" presId="urn:microsoft.com/office/officeart/2018/2/layout/IconCircleList"/>
    <dgm:cxn modelId="{FC9C8044-99E5-4276-BF31-ED210A041A17}" type="presOf" srcId="{4A76FCB9-A015-44A9-A618-D382292BDE28}" destId="{64E9DCEA-D232-4613-8BF5-018344AE63F5}" srcOrd="0" destOrd="0" presId="urn:microsoft.com/office/officeart/2018/2/layout/IconCircleList"/>
    <dgm:cxn modelId="{531086A6-C098-4536-91A9-CC83DD695A4E}" srcId="{88624264-149E-49A9-928E-2157762262B0}" destId="{4A76FCB9-A015-44A9-A618-D382292BDE28}" srcOrd="0" destOrd="0" parTransId="{792CE568-068E-45E6-8627-FCE924C85553}" sibTransId="{C4A8D8B0-A5D5-413E-82C6-A1EDDAFEFDE6}"/>
    <dgm:cxn modelId="{953375D1-7B42-4018-A467-4A2D5A037419}" srcId="{88624264-149E-49A9-928E-2157762262B0}" destId="{1ED66813-0874-401C-9C82-460F01AC5A49}" srcOrd="1" destOrd="0" parTransId="{C7104F4A-BB4D-49CB-B6C4-7DB216F4525F}" sibTransId="{E8B73966-9A99-4B1E-B763-1DE2FC62BB8A}"/>
    <dgm:cxn modelId="{8976DBEF-C532-42CB-A4D4-6A04DFD68849}" type="presOf" srcId="{88624264-149E-49A9-928E-2157762262B0}" destId="{874841B7-C139-476A-AB52-BE8B52D1E6AC}" srcOrd="0" destOrd="0" presId="urn:microsoft.com/office/officeart/2018/2/layout/IconCircleList"/>
    <dgm:cxn modelId="{309F47C6-1455-4ED8-A89C-DB7EE02EF134}" type="presParOf" srcId="{874841B7-C139-476A-AB52-BE8B52D1E6AC}" destId="{88676D49-4BF3-43E9-875A-CE4E9B53AB10}" srcOrd="0" destOrd="0" presId="urn:microsoft.com/office/officeart/2018/2/layout/IconCircleList"/>
    <dgm:cxn modelId="{6CB4DDE9-0FEF-49C9-A2ED-A2D33D5417D8}" type="presParOf" srcId="{88676D49-4BF3-43E9-875A-CE4E9B53AB10}" destId="{6FAB7872-0B0B-4921-8E7E-4FA7C9EEAC08}" srcOrd="0" destOrd="0" presId="urn:microsoft.com/office/officeart/2018/2/layout/IconCircleList"/>
    <dgm:cxn modelId="{D149B732-E441-4874-AA7B-223B333BDF9F}" type="presParOf" srcId="{6FAB7872-0B0B-4921-8E7E-4FA7C9EEAC08}" destId="{2EC9545B-6513-4605-864A-F9679F1B517B}" srcOrd="0" destOrd="0" presId="urn:microsoft.com/office/officeart/2018/2/layout/IconCircleList"/>
    <dgm:cxn modelId="{96D6627B-3E61-4860-9764-F53EC6616BD1}" type="presParOf" srcId="{6FAB7872-0B0B-4921-8E7E-4FA7C9EEAC08}" destId="{ECAD299A-64B8-43C5-A851-868C5A5A42F6}" srcOrd="1" destOrd="0" presId="urn:microsoft.com/office/officeart/2018/2/layout/IconCircleList"/>
    <dgm:cxn modelId="{5922C276-8762-4FD4-AF5C-E41BEB06A357}" type="presParOf" srcId="{6FAB7872-0B0B-4921-8E7E-4FA7C9EEAC08}" destId="{4B515962-5FCA-44B5-985E-9C6858DE7E67}" srcOrd="2" destOrd="0" presId="urn:microsoft.com/office/officeart/2018/2/layout/IconCircleList"/>
    <dgm:cxn modelId="{E9B14696-5FA9-4C3C-A423-E64B3E710149}" type="presParOf" srcId="{6FAB7872-0B0B-4921-8E7E-4FA7C9EEAC08}" destId="{64E9DCEA-D232-4613-8BF5-018344AE63F5}" srcOrd="3" destOrd="0" presId="urn:microsoft.com/office/officeart/2018/2/layout/IconCircleList"/>
    <dgm:cxn modelId="{73ECC0E9-13AD-4397-9BF0-2798680B6537}" type="presParOf" srcId="{88676D49-4BF3-43E9-875A-CE4E9B53AB10}" destId="{D0474FCC-EE94-46F6-97BF-EB6A6B225D7E}" srcOrd="1" destOrd="0" presId="urn:microsoft.com/office/officeart/2018/2/layout/IconCircleList"/>
    <dgm:cxn modelId="{25DCE684-4DAA-4C82-97D9-775E2E53F94A}" type="presParOf" srcId="{88676D49-4BF3-43E9-875A-CE4E9B53AB10}" destId="{C86CEA2E-2C1E-470E-AC3F-32E72E2BA109}" srcOrd="2" destOrd="0" presId="urn:microsoft.com/office/officeart/2018/2/layout/IconCircleList"/>
    <dgm:cxn modelId="{44D4B3B2-95B0-4DBB-AFDD-8EFCE4A2B95B}" type="presParOf" srcId="{C86CEA2E-2C1E-470E-AC3F-32E72E2BA109}" destId="{F26BB70F-9095-4BFE-AC53-AD80A3D4B59A}" srcOrd="0" destOrd="0" presId="urn:microsoft.com/office/officeart/2018/2/layout/IconCircleList"/>
    <dgm:cxn modelId="{98563F45-D15D-4F90-AFE9-E3CE44E33B63}" type="presParOf" srcId="{C86CEA2E-2C1E-470E-AC3F-32E72E2BA109}" destId="{BA7F5BFB-2DCA-4B4C-9C35-D36EECC262C6}" srcOrd="1" destOrd="0" presId="urn:microsoft.com/office/officeart/2018/2/layout/IconCircleList"/>
    <dgm:cxn modelId="{EC21B956-1DCA-47C6-A101-C4B2A35B46EF}" type="presParOf" srcId="{C86CEA2E-2C1E-470E-AC3F-32E72E2BA109}" destId="{1D1C4444-C4EA-4B4D-83A8-4AC18F11AB67}" srcOrd="2" destOrd="0" presId="urn:microsoft.com/office/officeart/2018/2/layout/IconCircleList"/>
    <dgm:cxn modelId="{38D5ABBB-88C3-4043-A5B5-1520465EDB07}" type="presParOf" srcId="{C86CEA2E-2C1E-470E-AC3F-32E72E2BA109}" destId="{3B445E0E-9421-41E2-B072-B468B9ECD078}"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ACC71C-AFA3-46C0-B4FC-160C87CA339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366E63F-5141-48E0-AF09-3FF6CC060754}">
      <dgm:prSet custT="1"/>
      <dgm:spPr/>
      <dgm:t>
        <a:bodyPr/>
        <a:lstStyle/>
        <a:p>
          <a:pPr>
            <a:lnSpc>
              <a:spcPct val="100000"/>
            </a:lnSpc>
          </a:pPr>
          <a:r>
            <a:rPr lang="en-US" sz="1400" b="1" dirty="0">
              <a:solidFill>
                <a:srgbClr val="7030A0"/>
              </a:solidFill>
            </a:rPr>
            <a:t>Under Islamic financial principles, Islamic banks can act as only the </a:t>
          </a:r>
          <a:r>
            <a:rPr lang="en-US" sz="1400" b="1" dirty="0" err="1">
              <a:solidFill>
                <a:srgbClr val="7030A0"/>
              </a:solidFill>
            </a:rPr>
            <a:t>Mutarib</a:t>
          </a:r>
          <a:r>
            <a:rPr lang="en-US" sz="1400" b="1" dirty="0">
              <a:solidFill>
                <a:srgbClr val="7030A0"/>
              </a:solidFill>
            </a:rPr>
            <a:t> (Manager) or </a:t>
          </a:r>
          <a:r>
            <a:rPr lang="en-US" sz="1400" b="1" dirty="0" err="1">
              <a:solidFill>
                <a:srgbClr val="7030A0"/>
              </a:solidFill>
            </a:rPr>
            <a:t>Musharik</a:t>
          </a:r>
          <a:r>
            <a:rPr lang="en-US" sz="1400" b="1" dirty="0">
              <a:solidFill>
                <a:srgbClr val="7030A0"/>
              </a:solidFill>
            </a:rPr>
            <a:t> (Partner) or borrower and the assets deposited with banks by individuals are held either in trust (</a:t>
          </a:r>
          <a:r>
            <a:rPr lang="en-US" sz="1400" b="1" i="1" dirty="0">
              <a:solidFill>
                <a:srgbClr val="7030A0"/>
              </a:solidFill>
            </a:rPr>
            <a:t>Amanah</a:t>
          </a:r>
          <a:r>
            <a:rPr lang="en-US" sz="1400" b="1" dirty="0">
              <a:solidFill>
                <a:srgbClr val="7030A0"/>
              </a:solidFill>
            </a:rPr>
            <a:t>) or loans. Because any amount held by the bank or someone else must have its legal status clearly defined, whether it is classified as an </a:t>
          </a:r>
          <a:r>
            <a:rPr lang="en-US" sz="1400" b="1" i="1" dirty="0">
              <a:solidFill>
                <a:srgbClr val="7030A0"/>
              </a:solidFill>
            </a:rPr>
            <a:t>Amanah</a:t>
          </a:r>
          <a:r>
            <a:rPr lang="en-US" sz="1400" b="1" dirty="0">
              <a:solidFill>
                <a:srgbClr val="7030A0"/>
              </a:solidFill>
            </a:rPr>
            <a:t> (trust deposit), collateral (</a:t>
          </a:r>
          <a:r>
            <a:rPr lang="en-US" sz="1400" b="1" dirty="0" err="1">
              <a:solidFill>
                <a:srgbClr val="7030A0"/>
              </a:solidFill>
            </a:rPr>
            <a:t>rahn</a:t>
          </a:r>
          <a:r>
            <a:rPr lang="en-US" sz="1400" b="1" dirty="0">
              <a:solidFill>
                <a:srgbClr val="7030A0"/>
              </a:solidFill>
            </a:rPr>
            <a:t>), a </a:t>
          </a:r>
          <a:r>
            <a:rPr lang="en-US" sz="1400" b="1" dirty="0" err="1">
              <a:solidFill>
                <a:srgbClr val="7030A0"/>
              </a:solidFill>
            </a:rPr>
            <a:t>qard</a:t>
          </a:r>
          <a:r>
            <a:rPr lang="en-US" sz="1400" b="1" dirty="0">
              <a:solidFill>
                <a:srgbClr val="7030A0"/>
              </a:solidFill>
            </a:rPr>
            <a:t> (loan), or capital in a </a:t>
          </a:r>
          <a:r>
            <a:rPr lang="en-US" sz="1400" b="1" dirty="0" err="1">
              <a:solidFill>
                <a:srgbClr val="7030A0"/>
              </a:solidFill>
            </a:rPr>
            <a:t>mudarabah</a:t>
          </a:r>
          <a:r>
            <a:rPr lang="en-US" sz="1400" b="1" dirty="0">
              <a:solidFill>
                <a:srgbClr val="7030A0"/>
              </a:solidFill>
            </a:rPr>
            <a:t> (profit-sharing partnership).</a:t>
          </a:r>
          <a:endParaRPr lang="en-US" sz="1400" dirty="0">
            <a:solidFill>
              <a:srgbClr val="7030A0"/>
            </a:solidFill>
          </a:endParaRPr>
        </a:p>
      </dgm:t>
    </dgm:pt>
    <dgm:pt modelId="{EA65327A-77EA-4358-87CB-279D82B94F2B}" type="parTrans" cxnId="{6DD8AD7B-B373-4EE0-929E-09AB2E98DB39}">
      <dgm:prSet/>
      <dgm:spPr/>
      <dgm:t>
        <a:bodyPr/>
        <a:lstStyle/>
        <a:p>
          <a:endParaRPr lang="en-US"/>
        </a:p>
      </dgm:t>
    </dgm:pt>
    <dgm:pt modelId="{BBC748B9-688C-4EF4-84CC-0341D0A08218}" type="sibTrans" cxnId="{6DD8AD7B-B373-4EE0-929E-09AB2E98DB39}">
      <dgm:prSet/>
      <dgm:spPr/>
      <dgm:t>
        <a:bodyPr/>
        <a:lstStyle/>
        <a:p>
          <a:endParaRPr lang="en-US"/>
        </a:p>
      </dgm:t>
    </dgm:pt>
    <dgm:pt modelId="{652627CA-09D6-4FD4-A3A0-45D510C16BFF}">
      <dgm:prSet custT="1"/>
      <dgm:spPr/>
      <dgm:t>
        <a:bodyPr/>
        <a:lstStyle/>
        <a:p>
          <a:pPr algn="l">
            <a:lnSpc>
              <a:spcPct val="100000"/>
            </a:lnSpc>
          </a:pPr>
          <a:r>
            <a:rPr lang="en-US" sz="1400" b="1" dirty="0">
              <a:solidFill>
                <a:srgbClr val="00B0F0"/>
              </a:solidFill>
            </a:rPr>
            <a:t>In the first two cases (</a:t>
          </a:r>
          <a:r>
            <a:rPr lang="en-US" sz="1400" b="1" dirty="0" err="1">
              <a:solidFill>
                <a:srgbClr val="00B0F0"/>
              </a:solidFill>
            </a:rPr>
            <a:t>amanah</a:t>
          </a:r>
          <a:r>
            <a:rPr lang="en-US" sz="1400" b="1" dirty="0">
              <a:solidFill>
                <a:srgbClr val="00B0F0"/>
              </a:solidFill>
            </a:rPr>
            <a:t> and collateral), the depository or custodian is not permitted to </a:t>
          </a:r>
          <a:r>
            <a:rPr lang="en-US" sz="1400" b="1" dirty="0" err="1">
              <a:solidFill>
                <a:srgbClr val="00B0F0"/>
              </a:solidFill>
            </a:rPr>
            <a:t>utilise</a:t>
          </a:r>
          <a:r>
            <a:rPr lang="en-US" sz="1400" b="1" dirty="0">
              <a:solidFill>
                <a:srgbClr val="00B0F0"/>
              </a:solidFill>
            </a:rPr>
            <a:t> the funds; doing so would constitute </a:t>
          </a:r>
          <a:r>
            <a:rPr lang="en-US" sz="1400" b="1" dirty="0" err="1">
              <a:solidFill>
                <a:srgbClr val="00B0F0"/>
              </a:solidFill>
            </a:rPr>
            <a:t>ghasb</a:t>
          </a:r>
          <a:r>
            <a:rPr lang="en-US" sz="1400" b="1" dirty="0">
              <a:solidFill>
                <a:srgbClr val="00B0F0"/>
              </a:solidFill>
            </a:rPr>
            <a:t> (unlawful appropriation). </a:t>
          </a:r>
          <a:endParaRPr lang="en-US" sz="1400" dirty="0">
            <a:solidFill>
              <a:srgbClr val="00B0F0"/>
            </a:solidFill>
          </a:endParaRPr>
        </a:p>
      </dgm:t>
    </dgm:pt>
    <dgm:pt modelId="{BF46D218-43BC-4F75-B6EB-894F21C3A8F9}" type="parTrans" cxnId="{6D8C1E56-4210-4878-8D67-4636C68C547F}">
      <dgm:prSet/>
      <dgm:spPr/>
      <dgm:t>
        <a:bodyPr/>
        <a:lstStyle/>
        <a:p>
          <a:endParaRPr lang="en-US"/>
        </a:p>
      </dgm:t>
    </dgm:pt>
    <dgm:pt modelId="{78E6B956-D2B8-4E0D-A19E-17EE6A1A931C}" type="sibTrans" cxnId="{6D8C1E56-4210-4878-8D67-4636C68C547F}">
      <dgm:prSet/>
      <dgm:spPr/>
      <dgm:t>
        <a:bodyPr/>
        <a:lstStyle/>
        <a:p>
          <a:endParaRPr lang="en-US"/>
        </a:p>
      </dgm:t>
    </dgm:pt>
    <dgm:pt modelId="{68F57977-98F7-41B8-A568-1868AE12BB0F}">
      <dgm:prSet custT="1"/>
      <dgm:spPr/>
      <dgm:t>
        <a:bodyPr/>
        <a:lstStyle/>
        <a:p>
          <a:pPr>
            <a:lnSpc>
              <a:spcPct val="100000"/>
            </a:lnSpc>
          </a:pPr>
          <a:r>
            <a:rPr lang="en-US" sz="1800" b="1" dirty="0">
              <a:solidFill>
                <a:srgbClr val="FF0000"/>
              </a:solidFill>
            </a:rPr>
            <a:t>In the case of a </a:t>
          </a:r>
          <a:r>
            <a:rPr lang="en-US" sz="1800" b="1" dirty="0" err="1">
              <a:solidFill>
                <a:srgbClr val="FF0000"/>
              </a:solidFill>
            </a:rPr>
            <a:t>qard</a:t>
          </a:r>
          <a:r>
            <a:rPr lang="en-US" sz="1800" b="1" dirty="0">
              <a:solidFill>
                <a:srgbClr val="FF0000"/>
              </a:solidFill>
            </a:rPr>
            <a:t>, the entire liability rests with the borrower, i.e., the depository institution.</a:t>
          </a:r>
          <a:endParaRPr lang="en-US" sz="1800" dirty="0">
            <a:solidFill>
              <a:srgbClr val="FF0000"/>
            </a:solidFill>
          </a:endParaRPr>
        </a:p>
      </dgm:t>
    </dgm:pt>
    <dgm:pt modelId="{13C8E278-C361-4FFB-8D15-F61812ABFF1C}" type="parTrans" cxnId="{87E337BA-41E2-4987-929E-980598555346}">
      <dgm:prSet/>
      <dgm:spPr/>
      <dgm:t>
        <a:bodyPr/>
        <a:lstStyle/>
        <a:p>
          <a:endParaRPr lang="en-US"/>
        </a:p>
      </dgm:t>
    </dgm:pt>
    <dgm:pt modelId="{C68E3073-D36A-46AA-9289-90C02D84B204}" type="sibTrans" cxnId="{87E337BA-41E2-4987-929E-980598555346}">
      <dgm:prSet/>
      <dgm:spPr/>
      <dgm:t>
        <a:bodyPr/>
        <a:lstStyle/>
        <a:p>
          <a:endParaRPr lang="en-US"/>
        </a:p>
      </dgm:t>
    </dgm:pt>
    <dgm:pt modelId="{CFD32FEA-45A2-48BC-9139-57C43161C8B7}">
      <dgm:prSet custT="1"/>
      <dgm:spPr/>
      <dgm:t>
        <a:bodyPr/>
        <a:lstStyle/>
        <a:p>
          <a:pPr algn="l">
            <a:lnSpc>
              <a:spcPct val="100000"/>
            </a:lnSpc>
          </a:pPr>
          <a:r>
            <a:rPr lang="en-US" sz="1600" b="1" dirty="0">
              <a:solidFill>
                <a:srgbClr val="FF0000"/>
              </a:solidFill>
            </a:rPr>
            <a:t>In the </a:t>
          </a:r>
          <a:r>
            <a:rPr lang="en-US" sz="1600" b="1" dirty="0" err="1">
              <a:solidFill>
                <a:srgbClr val="FF0000"/>
              </a:solidFill>
            </a:rPr>
            <a:t>mudarabah</a:t>
          </a:r>
          <a:r>
            <a:rPr lang="en-US" sz="1600" b="1" dirty="0">
              <a:solidFill>
                <a:srgbClr val="FF0000"/>
              </a:solidFill>
            </a:rPr>
            <a:t> arrangement, the capital provider (the depositor) shares in both profit and loss, while the managing partner (typically the bank) is not permitted to guarantee the capital</a:t>
          </a:r>
          <a:endParaRPr lang="en-US" sz="1600" dirty="0">
            <a:solidFill>
              <a:srgbClr val="FF0000"/>
            </a:solidFill>
          </a:endParaRPr>
        </a:p>
      </dgm:t>
    </dgm:pt>
    <dgm:pt modelId="{B772A2CC-3529-464F-ACF4-2E68E22CB64C}" type="parTrans" cxnId="{C6FEA4F2-3D76-4FE7-9FAA-70678E553ED3}">
      <dgm:prSet/>
      <dgm:spPr/>
      <dgm:t>
        <a:bodyPr/>
        <a:lstStyle/>
        <a:p>
          <a:endParaRPr lang="en-US"/>
        </a:p>
      </dgm:t>
    </dgm:pt>
    <dgm:pt modelId="{C1E33B6F-107C-4F9D-B4FE-103E6DAE1D7E}" type="sibTrans" cxnId="{C6FEA4F2-3D76-4FE7-9FAA-70678E553ED3}">
      <dgm:prSet/>
      <dgm:spPr/>
      <dgm:t>
        <a:bodyPr/>
        <a:lstStyle/>
        <a:p>
          <a:endParaRPr lang="en-US"/>
        </a:p>
      </dgm:t>
    </dgm:pt>
    <dgm:pt modelId="{617D5C54-417C-4BB5-9E51-BA4232D74A75}" type="pres">
      <dgm:prSet presAssocID="{E0ACC71C-AFA3-46C0-B4FC-160C87CA3391}" presName="root" presStyleCnt="0">
        <dgm:presLayoutVars>
          <dgm:dir/>
          <dgm:resizeHandles val="exact"/>
        </dgm:presLayoutVars>
      </dgm:prSet>
      <dgm:spPr/>
    </dgm:pt>
    <dgm:pt modelId="{667BCF29-85B3-4F74-8AF2-6274B0D96B92}" type="pres">
      <dgm:prSet presAssocID="{E366E63F-5141-48E0-AF09-3FF6CC060754}" presName="compNode" presStyleCnt="0"/>
      <dgm:spPr/>
    </dgm:pt>
    <dgm:pt modelId="{59036A17-69D5-47F3-94C7-C592F3F602A5}" type="pres">
      <dgm:prSet presAssocID="{E366E63F-5141-48E0-AF09-3FF6CC06075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DDE4291B-88FA-4CC3-9EF3-2E35C7D45EC5}" type="pres">
      <dgm:prSet presAssocID="{E366E63F-5141-48E0-AF09-3FF6CC060754}" presName="spaceRect" presStyleCnt="0"/>
      <dgm:spPr/>
    </dgm:pt>
    <dgm:pt modelId="{CF4A2AA1-9958-45F3-99BB-B1453273FDF2}" type="pres">
      <dgm:prSet presAssocID="{E366E63F-5141-48E0-AF09-3FF6CC060754}" presName="textRect" presStyleLbl="revTx" presStyleIdx="0" presStyleCnt="4" custScaleX="237868" custScaleY="100000" custLinFactNeighborX="2568" custLinFactNeighborY="-26451">
        <dgm:presLayoutVars>
          <dgm:chMax val="1"/>
          <dgm:chPref val="1"/>
        </dgm:presLayoutVars>
      </dgm:prSet>
      <dgm:spPr/>
    </dgm:pt>
    <dgm:pt modelId="{FD794651-4D39-4676-A506-D90714235AD8}" type="pres">
      <dgm:prSet presAssocID="{BBC748B9-688C-4EF4-84CC-0341D0A08218}" presName="sibTrans" presStyleCnt="0"/>
      <dgm:spPr/>
    </dgm:pt>
    <dgm:pt modelId="{F2518CFC-2AC8-465D-A7D5-7CEBB982029D}" type="pres">
      <dgm:prSet presAssocID="{652627CA-09D6-4FD4-A3A0-45D510C16BFF}" presName="compNode" presStyleCnt="0"/>
      <dgm:spPr/>
    </dgm:pt>
    <dgm:pt modelId="{DBEB73D4-BEF3-42F1-901A-ABD15C4B5F7F}" type="pres">
      <dgm:prSet presAssocID="{652627CA-09D6-4FD4-A3A0-45D510C16BF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Check"/>
        </a:ext>
      </dgm:extLst>
    </dgm:pt>
    <dgm:pt modelId="{7C61EE2F-A695-4010-965F-7DA7E13DF14D}" type="pres">
      <dgm:prSet presAssocID="{652627CA-09D6-4FD4-A3A0-45D510C16BFF}" presName="spaceRect" presStyleCnt="0"/>
      <dgm:spPr/>
    </dgm:pt>
    <dgm:pt modelId="{C4AE2841-896B-495E-A931-80E21CB10284}" type="pres">
      <dgm:prSet presAssocID="{652627CA-09D6-4FD4-A3A0-45D510C16BFF}" presName="textRect" presStyleLbl="revTx" presStyleIdx="1" presStyleCnt="4">
        <dgm:presLayoutVars>
          <dgm:chMax val="1"/>
          <dgm:chPref val="1"/>
        </dgm:presLayoutVars>
      </dgm:prSet>
      <dgm:spPr/>
    </dgm:pt>
    <dgm:pt modelId="{71B98642-0B30-47CE-A814-DBCBC1D9C4EA}" type="pres">
      <dgm:prSet presAssocID="{78E6B956-D2B8-4E0D-A19E-17EE6A1A931C}" presName="sibTrans" presStyleCnt="0"/>
      <dgm:spPr/>
    </dgm:pt>
    <dgm:pt modelId="{C8FD2C7A-3EFF-456A-B7CA-51C000DD2F4B}" type="pres">
      <dgm:prSet presAssocID="{68F57977-98F7-41B8-A568-1868AE12BB0F}" presName="compNode" presStyleCnt="0"/>
      <dgm:spPr/>
    </dgm:pt>
    <dgm:pt modelId="{357A9B93-600C-4CDA-A1C5-6DFF117AA855}" type="pres">
      <dgm:prSet presAssocID="{68F57977-98F7-41B8-A568-1868AE12BB0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avel"/>
        </a:ext>
      </dgm:extLst>
    </dgm:pt>
    <dgm:pt modelId="{FE95A1D7-3219-4E80-80B7-E997DE3267B3}" type="pres">
      <dgm:prSet presAssocID="{68F57977-98F7-41B8-A568-1868AE12BB0F}" presName="spaceRect" presStyleCnt="0"/>
      <dgm:spPr/>
    </dgm:pt>
    <dgm:pt modelId="{BFFF50C8-2183-4E88-B2AC-F384A46BB61C}" type="pres">
      <dgm:prSet presAssocID="{68F57977-98F7-41B8-A568-1868AE12BB0F}" presName="textRect" presStyleLbl="revTx" presStyleIdx="2" presStyleCnt="4">
        <dgm:presLayoutVars>
          <dgm:chMax val="1"/>
          <dgm:chPref val="1"/>
        </dgm:presLayoutVars>
      </dgm:prSet>
      <dgm:spPr/>
    </dgm:pt>
    <dgm:pt modelId="{67A62A31-9032-4929-88A1-507C3FDF0CA1}" type="pres">
      <dgm:prSet presAssocID="{C68E3073-D36A-46AA-9289-90C02D84B204}" presName="sibTrans" presStyleCnt="0"/>
      <dgm:spPr/>
    </dgm:pt>
    <dgm:pt modelId="{12E24FF2-C79F-4513-BF77-3772A51EBE33}" type="pres">
      <dgm:prSet presAssocID="{CFD32FEA-45A2-48BC-9139-57C43161C8B7}" presName="compNode" presStyleCnt="0"/>
      <dgm:spPr/>
    </dgm:pt>
    <dgm:pt modelId="{204B45BE-D5EF-4C08-B1D2-E2C90446EB46}" type="pres">
      <dgm:prSet presAssocID="{CFD32FEA-45A2-48BC-9139-57C43161C8B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ey"/>
        </a:ext>
      </dgm:extLst>
    </dgm:pt>
    <dgm:pt modelId="{8FB63540-39EE-4680-B33E-A411DD21296E}" type="pres">
      <dgm:prSet presAssocID="{CFD32FEA-45A2-48BC-9139-57C43161C8B7}" presName="spaceRect" presStyleCnt="0"/>
      <dgm:spPr/>
    </dgm:pt>
    <dgm:pt modelId="{C81C9BF8-EC5F-4C82-ABA6-70E4E116E7F0}" type="pres">
      <dgm:prSet presAssocID="{CFD32FEA-45A2-48BC-9139-57C43161C8B7}" presName="textRect" presStyleLbl="revTx" presStyleIdx="3" presStyleCnt="4">
        <dgm:presLayoutVars>
          <dgm:chMax val="1"/>
          <dgm:chPref val="1"/>
        </dgm:presLayoutVars>
      </dgm:prSet>
      <dgm:spPr/>
    </dgm:pt>
  </dgm:ptLst>
  <dgm:cxnLst>
    <dgm:cxn modelId="{9882C030-5A83-4717-A0CB-CE8C97346CB6}" type="presOf" srcId="{68F57977-98F7-41B8-A568-1868AE12BB0F}" destId="{BFFF50C8-2183-4E88-B2AC-F384A46BB61C}" srcOrd="0" destOrd="0" presId="urn:microsoft.com/office/officeart/2018/2/layout/IconLabelList"/>
    <dgm:cxn modelId="{6D8C1E56-4210-4878-8D67-4636C68C547F}" srcId="{E0ACC71C-AFA3-46C0-B4FC-160C87CA3391}" destId="{652627CA-09D6-4FD4-A3A0-45D510C16BFF}" srcOrd="1" destOrd="0" parTransId="{BF46D218-43BC-4F75-B6EB-894F21C3A8F9}" sibTransId="{78E6B956-D2B8-4E0D-A19E-17EE6A1A931C}"/>
    <dgm:cxn modelId="{6DD8AD7B-B373-4EE0-929E-09AB2E98DB39}" srcId="{E0ACC71C-AFA3-46C0-B4FC-160C87CA3391}" destId="{E366E63F-5141-48E0-AF09-3FF6CC060754}" srcOrd="0" destOrd="0" parTransId="{EA65327A-77EA-4358-87CB-279D82B94F2B}" sibTransId="{BBC748B9-688C-4EF4-84CC-0341D0A08218}"/>
    <dgm:cxn modelId="{B189CB98-1A9D-4534-8543-3ED00D575E74}" type="presOf" srcId="{652627CA-09D6-4FD4-A3A0-45D510C16BFF}" destId="{C4AE2841-896B-495E-A931-80E21CB10284}" srcOrd="0" destOrd="0" presId="urn:microsoft.com/office/officeart/2018/2/layout/IconLabelList"/>
    <dgm:cxn modelId="{87E337BA-41E2-4987-929E-980598555346}" srcId="{E0ACC71C-AFA3-46C0-B4FC-160C87CA3391}" destId="{68F57977-98F7-41B8-A568-1868AE12BB0F}" srcOrd="2" destOrd="0" parTransId="{13C8E278-C361-4FFB-8D15-F61812ABFF1C}" sibTransId="{C68E3073-D36A-46AA-9289-90C02D84B204}"/>
    <dgm:cxn modelId="{745913C8-2761-4A7F-A2EB-2186E6F6F7DA}" type="presOf" srcId="{E0ACC71C-AFA3-46C0-B4FC-160C87CA3391}" destId="{617D5C54-417C-4BB5-9E51-BA4232D74A75}" srcOrd="0" destOrd="0" presId="urn:microsoft.com/office/officeart/2018/2/layout/IconLabelList"/>
    <dgm:cxn modelId="{4B907FC9-59E6-40FF-B1F8-76E901CF9A2A}" type="presOf" srcId="{E366E63F-5141-48E0-AF09-3FF6CC060754}" destId="{CF4A2AA1-9958-45F3-99BB-B1453273FDF2}" srcOrd="0" destOrd="0" presId="urn:microsoft.com/office/officeart/2018/2/layout/IconLabelList"/>
    <dgm:cxn modelId="{C6FEA4F2-3D76-4FE7-9FAA-70678E553ED3}" srcId="{E0ACC71C-AFA3-46C0-B4FC-160C87CA3391}" destId="{CFD32FEA-45A2-48BC-9139-57C43161C8B7}" srcOrd="3" destOrd="0" parTransId="{B772A2CC-3529-464F-ACF4-2E68E22CB64C}" sibTransId="{C1E33B6F-107C-4F9D-B4FE-103E6DAE1D7E}"/>
    <dgm:cxn modelId="{1D4898F4-C09D-45E9-AA92-929DE04A7ACF}" type="presOf" srcId="{CFD32FEA-45A2-48BC-9139-57C43161C8B7}" destId="{C81C9BF8-EC5F-4C82-ABA6-70E4E116E7F0}" srcOrd="0" destOrd="0" presId="urn:microsoft.com/office/officeart/2018/2/layout/IconLabelList"/>
    <dgm:cxn modelId="{27240A99-BDA6-4341-8AAD-8F6142A29AC5}" type="presParOf" srcId="{617D5C54-417C-4BB5-9E51-BA4232D74A75}" destId="{667BCF29-85B3-4F74-8AF2-6274B0D96B92}" srcOrd="0" destOrd="0" presId="urn:microsoft.com/office/officeart/2018/2/layout/IconLabelList"/>
    <dgm:cxn modelId="{F1F99200-03DB-4134-B810-62129C36F1E8}" type="presParOf" srcId="{667BCF29-85B3-4F74-8AF2-6274B0D96B92}" destId="{59036A17-69D5-47F3-94C7-C592F3F602A5}" srcOrd="0" destOrd="0" presId="urn:microsoft.com/office/officeart/2018/2/layout/IconLabelList"/>
    <dgm:cxn modelId="{D1A413F5-37DD-48BC-8104-87FE0469AB8E}" type="presParOf" srcId="{667BCF29-85B3-4F74-8AF2-6274B0D96B92}" destId="{DDE4291B-88FA-4CC3-9EF3-2E35C7D45EC5}" srcOrd="1" destOrd="0" presId="urn:microsoft.com/office/officeart/2018/2/layout/IconLabelList"/>
    <dgm:cxn modelId="{ED6477D0-9C1A-422B-AB3A-2235E708F36C}" type="presParOf" srcId="{667BCF29-85B3-4F74-8AF2-6274B0D96B92}" destId="{CF4A2AA1-9958-45F3-99BB-B1453273FDF2}" srcOrd="2" destOrd="0" presId="urn:microsoft.com/office/officeart/2018/2/layout/IconLabelList"/>
    <dgm:cxn modelId="{7BD0BA98-2B2D-4F10-B403-DFB24B2AD697}" type="presParOf" srcId="{617D5C54-417C-4BB5-9E51-BA4232D74A75}" destId="{FD794651-4D39-4676-A506-D90714235AD8}" srcOrd="1" destOrd="0" presId="urn:microsoft.com/office/officeart/2018/2/layout/IconLabelList"/>
    <dgm:cxn modelId="{A7B8AD32-D2DE-4EAF-9DBF-FA00AECEF08F}" type="presParOf" srcId="{617D5C54-417C-4BB5-9E51-BA4232D74A75}" destId="{F2518CFC-2AC8-465D-A7D5-7CEBB982029D}" srcOrd="2" destOrd="0" presId="urn:microsoft.com/office/officeart/2018/2/layout/IconLabelList"/>
    <dgm:cxn modelId="{729A7858-66E4-4FF7-92B8-B1F0A379F664}" type="presParOf" srcId="{F2518CFC-2AC8-465D-A7D5-7CEBB982029D}" destId="{DBEB73D4-BEF3-42F1-901A-ABD15C4B5F7F}" srcOrd="0" destOrd="0" presId="urn:microsoft.com/office/officeart/2018/2/layout/IconLabelList"/>
    <dgm:cxn modelId="{121D1EE7-DEED-4087-A00D-8294032F7A93}" type="presParOf" srcId="{F2518CFC-2AC8-465D-A7D5-7CEBB982029D}" destId="{7C61EE2F-A695-4010-965F-7DA7E13DF14D}" srcOrd="1" destOrd="0" presId="urn:microsoft.com/office/officeart/2018/2/layout/IconLabelList"/>
    <dgm:cxn modelId="{75201FAC-5B0D-46FA-83C0-D559B20C8A13}" type="presParOf" srcId="{F2518CFC-2AC8-465D-A7D5-7CEBB982029D}" destId="{C4AE2841-896B-495E-A931-80E21CB10284}" srcOrd="2" destOrd="0" presId="urn:microsoft.com/office/officeart/2018/2/layout/IconLabelList"/>
    <dgm:cxn modelId="{22A0F464-C1EB-49FE-A817-8C82BDBFE1C3}" type="presParOf" srcId="{617D5C54-417C-4BB5-9E51-BA4232D74A75}" destId="{71B98642-0B30-47CE-A814-DBCBC1D9C4EA}" srcOrd="3" destOrd="0" presId="urn:microsoft.com/office/officeart/2018/2/layout/IconLabelList"/>
    <dgm:cxn modelId="{250029D9-3155-493B-A536-C0A4B6A96550}" type="presParOf" srcId="{617D5C54-417C-4BB5-9E51-BA4232D74A75}" destId="{C8FD2C7A-3EFF-456A-B7CA-51C000DD2F4B}" srcOrd="4" destOrd="0" presId="urn:microsoft.com/office/officeart/2018/2/layout/IconLabelList"/>
    <dgm:cxn modelId="{E7710182-A30B-4BBB-AEDE-208D8D5C3B99}" type="presParOf" srcId="{C8FD2C7A-3EFF-456A-B7CA-51C000DD2F4B}" destId="{357A9B93-600C-4CDA-A1C5-6DFF117AA855}" srcOrd="0" destOrd="0" presId="urn:microsoft.com/office/officeart/2018/2/layout/IconLabelList"/>
    <dgm:cxn modelId="{61996554-C021-4ACA-9512-6167839D6E45}" type="presParOf" srcId="{C8FD2C7A-3EFF-456A-B7CA-51C000DD2F4B}" destId="{FE95A1D7-3219-4E80-80B7-E997DE3267B3}" srcOrd="1" destOrd="0" presId="urn:microsoft.com/office/officeart/2018/2/layout/IconLabelList"/>
    <dgm:cxn modelId="{5768E633-D5D7-45DB-8744-DE30A04B1766}" type="presParOf" srcId="{C8FD2C7A-3EFF-456A-B7CA-51C000DD2F4B}" destId="{BFFF50C8-2183-4E88-B2AC-F384A46BB61C}" srcOrd="2" destOrd="0" presId="urn:microsoft.com/office/officeart/2018/2/layout/IconLabelList"/>
    <dgm:cxn modelId="{2D128961-4FD3-40FB-8E58-A46DC98A386B}" type="presParOf" srcId="{617D5C54-417C-4BB5-9E51-BA4232D74A75}" destId="{67A62A31-9032-4929-88A1-507C3FDF0CA1}" srcOrd="5" destOrd="0" presId="urn:microsoft.com/office/officeart/2018/2/layout/IconLabelList"/>
    <dgm:cxn modelId="{D9421D0D-CD85-4C78-854E-52CC66EC98CA}" type="presParOf" srcId="{617D5C54-417C-4BB5-9E51-BA4232D74A75}" destId="{12E24FF2-C79F-4513-BF77-3772A51EBE33}" srcOrd="6" destOrd="0" presId="urn:microsoft.com/office/officeart/2018/2/layout/IconLabelList"/>
    <dgm:cxn modelId="{1154AF99-56FB-4845-8DED-D818166978A2}" type="presParOf" srcId="{12E24FF2-C79F-4513-BF77-3772A51EBE33}" destId="{204B45BE-D5EF-4C08-B1D2-E2C90446EB46}" srcOrd="0" destOrd="0" presId="urn:microsoft.com/office/officeart/2018/2/layout/IconLabelList"/>
    <dgm:cxn modelId="{236F57A4-727B-4B74-A343-C291A6676BDA}" type="presParOf" srcId="{12E24FF2-C79F-4513-BF77-3772A51EBE33}" destId="{8FB63540-39EE-4680-B33E-A411DD21296E}" srcOrd="1" destOrd="0" presId="urn:microsoft.com/office/officeart/2018/2/layout/IconLabelList"/>
    <dgm:cxn modelId="{E368239B-8462-4E6C-8631-FD843F0F7E8B}" type="presParOf" srcId="{12E24FF2-C79F-4513-BF77-3772A51EBE33}" destId="{C81C9BF8-EC5F-4C82-ABA6-70E4E116E7F0}"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0A477-292B-457B-AC69-018E3A619318}">
      <dsp:nvSpPr>
        <dsp:cNvPr id="0" name=""/>
        <dsp:cNvSpPr/>
      </dsp:nvSpPr>
      <dsp:spPr>
        <a:xfrm>
          <a:off x="52580" y="578486"/>
          <a:ext cx="769046" cy="769046"/>
        </a:xfrm>
        <a:prstGeom prst="ellipse">
          <a:avLst/>
        </a:prstGeom>
        <a:solidFill>
          <a:schemeClr val="accent4">
            <a:tint val="40000"/>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89DBA28A-EED0-4B92-A20A-1CBA222B56A9}">
      <dsp:nvSpPr>
        <dsp:cNvPr id="0" name=""/>
        <dsp:cNvSpPr/>
      </dsp:nvSpPr>
      <dsp:spPr>
        <a:xfrm>
          <a:off x="214079" y="739986"/>
          <a:ext cx="446047" cy="44604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E80DB0A0-481C-4768-BEA3-755175EAF06A}">
      <dsp:nvSpPr>
        <dsp:cNvPr id="0" name=""/>
        <dsp:cNvSpPr/>
      </dsp:nvSpPr>
      <dsp:spPr>
        <a:xfrm>
          <a:off x="986422" y="578486"/>
          <a:ext cx="1812752" cy="769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endParaRPr lang="en-US" sz="2400" kern="1200"/>
        </a:p>
      </dsp:txBody>
      <dsp:txXfrm>
        <a:off x="986422" y="578486"/>
        <a:ext cx="1812752" cy="769046"/>
      </dsp:txXfrm>
    </dsp:sp>
    <dsp:sp modelId="{33CDBA07-2EF8-43C4-B9C1-B4E817539C18}">
      <dsp:nvSpPr>
        <dsp:cNvPr id="0" name=""/>
        <dsp:cNvSpPr/>
      </dsp:nvSpPr>
      <dsp:spPr>
        <a:xfrm>
          <a:off x="3115033" y="578486"/>
          <a:ext cx="769046" cy="769046"/>
        </a:xfrm>
        <a:prstGeom prst="ellipse">
          <a:avLst/>
        </a:prstGeom>
        <a:solidFill>
          <a:schemeClr val="accent4">
            <a:tint val="40000"/>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3C512DBF-17A6-4D7F-BC02-B58B38726B7E}">
      <dsp:nvSpPr>
        <dsp:cNvPr id="0" name=""/>
        <dsp:cNvSpPr/>
      </dsp:nvSpPr>
      <dsp:spPr>
        <a:xfrm>
          <a:off x="3276533" y="739986"/>
          <a:ext cx="446047" cy="446047"/>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62E2205C-6B85-4641-AF7E-48883736BF32}">
      <dsp:nvSpPr>
        <dsp:cNvPr id="0" name=""/>
        <dsp:cNvSpPr/>
      </dsp:nvSpPr>
      <dsp:spPr>
        <a:xfrm>
          <a:off x="4048876" y="578486"/>
          <a:ext cx="1812752" cy="769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t>Islamic institutions do not engage in conventional interest-based lending.</a:t>
          </a:r>
          <a:endParaRPr lang="en-US" sz="1800" kern="1200" dirty="0"/>
        </a:p>
      </dsp:txBody>
      <dsp:txXfrm>
        <a:off x="4048876" y="578486"/>
        <a:ext cx="1812752" cy="769046"/>
      </dsp:txXfrm>
    </dsp:sp>
    <dsp:sp modelId="{0E9BE97A-27CC-4A66-A85D-8A49F0A09247}">
      <dsp:nvSpPr>
        <dsp:cNvPr id="0" name=""/>
        <dsp:cNvSpPr/>
      </dsp:nvSpPr>
      <dsp:spPr>
        <a:xfrm>
          <a:off x="52580" y="2239805"/>
          <a:ext cx="769046" cy="769046"/>
        </a:xfrm>
        <a:prstGeom prst="ellipse">
          <a:avLst/>
        </a:prstGeom>
        <a:solidFill>
          <a:schemeClr val="accent4">
            <a:tint val="40000"/>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2D19B877-AEFF-4493-884C-94DF996F766D}">
      <dsp:nvSpPr>
        <dsp:cNvPr id="0" name=""/>
        <dsp:cNvSpPr/>
      </dsp:nvSpPr>
      <dsp:spPr>
        <a:xfrm>
          <a:off x="214079" y="2401304"/>
          <a:ext cx="446047" cy="446047"/>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6000" r="-6000"/>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A4792AD6-934A-4724-B969-E3F511D4E191}">
      <dsp:nvSpPr>
        <dsp:cNvPr id="0" name=""/>
        <dsp:cNvSpPr/>
      </dsp:nvSpPr>
      <dsp:spPr>
        <a:xfrm>
          <a:off x="986422" y="2239805"/>
          <a:ext cx="1812752" cy="769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endParaRPr lang="en-US" sz="2400" kern="1200"/>
        </a:p>
      </dsp:txBody>
      <dsp:txXfrm>
        <a:off x="986422" y="2239805"/>
        <a:ext cx="1812752" cy="769046"/>
      </dsp:txXfrm>
    </dsp:sp>
    <dsp:sp modelId="{EC7BDB5E-52ED-476C-A319-C1035843DCF0}">
      <dsp:nvSpPr>
        <dsp:cNvPr id="0" name=""/>
        <dsp:cNvSpPr/>
      </dsp:nvSpPr>
      <dsp:spPr>
        <a:xfrm>
          <a:off x="3115033" y="2239805"/>
          <a:ext cx="769046" cy="769046"/>
        </a:xfrm>
        <a:prstGeom prst="ellipse">
          <a:avLst/>
        </a:prstGeom>
        <a:solidFill>
          <a:schemeClr val="accent4">
            <a:tint val="40000"/>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0BB7771A-8EB6-4005-8BE3-25B0AA9F619E}">
      <dsp:nvSpPr>
        <dsp:cNvPr id="0" name=""/>
        <dsp:cNvSpPr/>
      </dsp:nvSpPr>
      <dsp:spPr>
        <a:xfrm>
          <a:off x="3276533" y="2401304"/>
          <a:ext cx="446047" cy="4460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9ECA19F2-BAF5-46C3-9651-EF5D3E9ECCCC}">
      <dsp:nvSpPr>
        <dsp:cNvPr id="0" name=""/>
        <dsp:cNvSpPr/>
      </dsp:nvSpPr>
      <dsp:spPr>
        <a:xfrm>
          <a:off x="4048876" y="2239805"/>
          <a:ext cx="1812752" cy="769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t>Promotes risk-sharing and ethical debt creation.</a:t>
          </a:r>
          <a:endParaRPr lang="en-US" sz="1800" kern="1200" dirty="0"/>
        </a:p>
      </dsp:txBody>
      <dsp:txXfrm>
        <a:off x="4048876" y="2239805"/>
        <a:ext cx="1812752" cy="769046"/>
      </dsp:txXfrm>
    </dsp:sp>
    <dsp:sp modelId="{8C22A31F-153D-4840-8CB2-3DBC20E30BFF}">
      <dsp:nvSpPr>
        <dsp:cNvPr id="0" name=""/>
        <dsp:cNvSpPr/>
      </dsp:nvSpPr>
      <dsp:spPr>
        <a:xfrm>
          <a:off x="52580" y="3901123"/>
          <a:ext cx="769046" cy="769046"/>
        </a:xfrm>
        <a:prstGeom prst="ellipse">
          <a:avLst/>
        </a:prstGeom>
        <a:solidFill>
          <a:schemeClr val="accent4">
            <a:tint val="40000"/>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3A04F3E7-F025-4502-ADEF-E86290EDC351}">
      <dsp:nvSpPr>
        <dsp:cNvPr id="0" name=""/>
        <dsp:cNvSpPr/>
      </dsp:nvSpPr>
      <dsp:spPr>
        <a:xfrm>
          <a:off x="214079" y="4062623"/>
          <a:ext cx="446047" cy="4460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200C5DBC-7C62-4709-B7D2-5764E44BD44C}">
      <dsp:nvSpPr>
        <dsp:cNvPr id="0" name=""/>
        <dsp:cNvSpPr/>
      </dsp:nvSpPr>
      <dsp:spPr>
        <a:xfrm>
          <a:off x="986422" y="3901123"/>
          <a:ext cx="1812752" cy="769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t>Debt is created only through the sale of goods or the provision of services.</a:t>
          </a:r>
          <a:endParaRPr lang="en-US" sz="1800" kern="1200" dirty="0"/>
        </a:p>
      </dsp:txBody>
      <dsp:txXfrm>
        <a:off x="986422" y="3901123"/>
        <a:ext cx="1812752" cy="7690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512F8-0B6E-400F-AEF0-8445CF77A399}">
      <dsp:nvSpPr>
        <dsp:cNvPr id="0" name=""/>
        <dsp:cNvSpPr/>
      </dsp:nvSpPr>
      <dsp:spPr>
        <a:xfrm>
          <a:off x="-9568" y="-195071"/>
          <a:ext cx="2618325" cy="11735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AAA8FD-C6B2-41D5-A630-CBB3C617DF7E}">
      <dsp:nvSpPr>
        <dsp:cNvPr id="0" name=""/>
        <dsp:cNvSpPr/>
      </dsp:nvSpPr>
      <dsp:spPr>
        <a:xfrm>
          <a:off x="195769" y="0"/>
          <a:ext cx="2618325" cy="11735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3. Prohibition of Speculative and Virtual Assets</a:t>
          </a:r>
          <a:endParaRPr lang="en-US" sz="2300" kern="1200" dirty="0"/>
        </a:p>
      </dsp:txBody>
      <dsp:txXfrm>
        <a:off x="230140" y="34371"/>
        <a:ext cx="2549583" cy="1104765"/>
      </dsp:txXfrm>
    </dsp:sp>
    <dsp:sp modelId="{2135611B-B950-46F9-ACE0-EF45AFB81C8E}">
      <dsp:nvSpPr>
        <dsp:cNvPr id="0" name=""/>
        <dsp:cNvSpPr/>
      </dsp:nvSpPr>
      <dsp:spPr>
        <a:xfrm>
          <a:off x="3029689" y="753152"/>
          <a:ext cx="1848042" cy="11735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5226A4-1071-4D78-88C3-398A1D9E3F62}">
      <dsp:nvSpPr>
        <dsp:cNvPr id="0" name=""/>
        <dsp:cNvSpPr/>
      </dsp:nvSpPr>
      <dsp:spPr>
        <a:xfrm>
          <a:off x="3235027" y="948223"/>
          <a:ext cx="1848042" cy="11735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Investments in derivatives, options, and purely speculative instruments are not permitted.</a:t>
          </a:r>
        </a:p>
      </dsp:txBody>
      <dsp:txXfrm>
        <a:off x="3269398" y="982594"/>
        <a:ext cx="1779300" cy="1104765"/>
      </dsp:txXfrm>
    </dsp:sp>
    <dsp:sp modelId="{F5287A7C-7A94-42C7-A9E7-D2105CB7CD25}">
      <dsp:nvSpPr>
        <dsp:cNvPr id="0" name=""/>
        <dsp:cNvSpPr/>
      </dsp:nvSpPr>
      <dsp:spPr>
        <a:xfrm>
          <a:off x="5288408" y="753152"/>
          <a:ext cx="1848042" cy="11735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57F493-93DD-40CE-8F0B-DD613B0FB260}">
      <dsp:nvSpPr>
        <dsp:cNvPr id="0" name=""/>
        <dsp:cNvSpPr/>
      </dsp:nvSpPr>
      <dsp:spPr>
        <a:xfrm>
          <a:off x="5493747" y="948223"/>
          <a:ext cx="1848042" cy="11735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Reduces exposure to market volatility and systemic financial instability.</a:t>
          </a:r>
        </a:p>
      </dsp:txBody>
      <dsp:txXfrm>
        <a:off x="5528118" y="982594"/>
        <a:ext cx="1779300" cy="1104765"/>
      </dsp:txXfrm>
    </dsp:sp>
    <dsp:sp modelId="{7E64590B-15C8-4594-9012-B95A99040CD5}">
      <dsp:nvSpPr>
        <dsp:cNvPr id="0" name=""/>
        <dsp:cNvSpPr/>
      </dsp:nvSpPr>
      <dsp:spPr>
        <a:xfrm>
          <a:off x="7547128" y="753152"/>
          <a:ext cx="1848042" cy="11735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13C100-C96B-496B-9BB7-B8C6059EAF25}">
      <dsp:nvSpPr>
        <dsp:cNvPr id="0" name=""/>
        <dsp:cNvSpPr/>
      </dsp:nvSpPr>
      <dsp:spPr>
        <a:xfrm>
          <a:off x="7752466" y="948223"/>
          <a:ext cx="1848042" cy="11735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Encourages long-term, responsible investment behavior.</a:t>
          </a:r>
        </a:p>
      </dsp:txBody>
      <dsp:txXfrm>
        <a:off x="7786837" y="982594"/>
        <a:ext cx="1779300" cy="11047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0DE36-D4C5-43A4-98C5-159BD5BD7118}">
      <dsp:nvSpPr>
        <dsp:cNvPr id="0" name=""/>
        <dsp:cNvSpPr/>
      </dsp:nvSpPr>
      <dsp:spPr>
        <a:xfrm>
          <a:off x="0" y="434628"/>
          <a:ext cx="5914209" cy="504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349A667-3F14-4A9C-B0B7-2A6F558B3E89}">
      <dsp:nvSpPr>
        <dsp:cNvPr id="0" name=""/>
        <dsp:cNvSpPr/>
      </dsp:nvSpPr>
      <dsp:spPr>
        <a:xfrm>
          <a:off x="295710" y="139428"/>
          <a:ext cx="4139946" cy="590400"/>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6480" tIns="0" rIns="156480" bIns="0" numCol="1" spcCol="1270" anchor="ctr" anchorCtr="0">
          <a:noAutofit/>
        </a:bodyPr>
        <a:lstStyle/>
        <a:p>
          <a:pPr marL="0" lvl="0" indent="0" algn="l" defTabSz="889000">
            <a:lnSpc>
              <a:spcPct val="90000"/>
            </a:lnSpc>
            <a:spcBef>
              <a:spcPct val="0"/>
            </a:spcBef>
            <a:spcAft>
              <a:spcPct val="35000"/>
            </a:spcAft>
            <a:buNone/>
          </a:pPr>
          <a:r>
            <a:rPr lang="en-US" sz="2000" b="1" kern="1200"/>
            <a:t>Background – The American Banking Act of 1863</a:t>
          </a:r>
          <a:endParaRPr lang="en-US" sz="2000" kern="1200"/>
        </a:p>
      </dsp:txBody>
      <dsp:txXfrm>
        <a:off x="324531" y="168249"/>
        <a:ext cx="4082304" cy="532758"/>
      </dsp:txXfrm>
    </dsp:sp>
    <dsp:sp modelId="{F092908F-89DF-4F4C-B029-48819343B47F}">
      <dsp:nvSpPr>
        <dsp:cNvPr id="0" name=""/>
        <dsp:cNvSpPr/>
      </dsp:nvSpPr>
      <dsp:spPr>
        <a:xfrm>
          <a:off x="0" y="1341828"/>
          <a:ext cx="5914209" cy="504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4166A51-ED4B-4F24-B15F-E2DE0486A131}">
      <dsp:nvSpPr>
        <dsp:cNvPr id="0" name=""/>
        <dsp:cNvSpPr/>
      </dsp:nvSpPr>
      <dsp:spPr>
        <a:xfrm>
          <a:off x="295710" y="1046628"/>
          <a:ext cx="4139946" cy="590400"/>
        </a:xfrm>
        <a:prstGeom prst="roundRect">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6480" tIns="0" rIns="156480" bIns="0" numCol="1" spcCol="1270" anchor="ctr" anchorCtr="0">
          <a:noAutofit/>
        </a:bodyPr>
        <a:lstStyle/>
        <a:p>
          <a:pPr marL="0" lvl="0" indent="0" algn="l" defTabSz="889000">
            <a:lnSpc>
              <a:spcPct val="90000"/>
            </a:lnSpc>
            <a:spcBef>
              <a:spcPct val="0"/>
            </a:spcBef>
            <a:spcAft>
              <a:spcPct val="35000"/>
            </a:spcAft>
            <a:buNone/>
          </a:pPr>
          <a:r>
            <a:rPr lang="en-US" sz="2000" b="1" kern="1200" dirty="0"/>
            <a:t>Eliminated national banks’ involvement in business sectors</a:t>
          </a:r>
        </a:p>
      </dsp:txBody>
      <dsp:txXfrm>
        <a:off x="324531" y="1075449"/>
        <a:ext cx="4082304" cy="532758"/>
      </dsp:txXfrm>
    </dsp:sp>
    <dsp:sp modelId="{DA53335F-23CF-48DF-BAAA-DE88E2399D64}">
      <dsp:nvSpPr>
        <dsp:cNvPr id="0" name=""/>
        <dsp:cNvSpPr/>
      </dsp:nvSpPr>
      <dsp:spPr>
        <a:xfrm>
          <a:off x="0" y="2249028"/>
          <a:ext cx="5914209" cy="5040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85A3E9D-E77A-47B5-B414-0162A9D36EC4}">
      <dsp:nvSpPr>
        <dsp:cNvPr id="0" name=""/>
        <dsp:cNvSpPr/>
      </dsp:nvSpPr>
      <dsp:spPr>
        <a:xfrm>
          <a:off x="295710" y="1953828"/>
          <a:ext cx="4139946" cy="590400"/>
        </a:xfrm>
        <a:prstGeom prst="roundRect">
          <a:avLst/>
        </a:prstGeom>
        <a:blipFill>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6480" tIns="0" rIns="156480" bIns="0" numCol="1" spcCol="1270" anchor="ctr" anchorCtr="0">
          <a:noAutofit/>
        </a:bodyPr>
        <a:lstStyle/>
        <a:p>
          <a:pPr marL="0" lvl="0" indent="0" algn="l" defTabSz="889000">
            <a:lnSpc>
              <a:spcPct val="90000"/>
            </a:lnSpc>
            <a:spcBef>
              <a:spcPct val="0"/>
            </a:spcBef>
            <a:spcAft>
              <a:spcPct val="35000"/>
            </a:spcAft>
            <a:buNone/>
          </a:pPr>
          <a:r>
            <a:rPr lang="en-US" sz="2000" b="1" kern="1200" dirty="0"/>
            <a:t>Limited banks’ function to intermediation only</a:t>
          </a:r>
        </a:p>
      </dsp:txBody>
      <dsp:txXfrm>
        <a:off x="324531" y="1982649"/>
        <a:ext cx="4082304" cy="532758"/>
      </dsp:txXfrm>
    </dsp:sp>
    <dsp:sp modelId="{5A4EA33A-A07F-487B-8405-5F64F4FDF1D3}">
      <dsp:nvSpPr>
        <dsp:cNvPr id="0" name=""/>
        <dsp:cNvSpPr/>
      </dsp:nvSpPr>
      <dsp:spPr>
        <a:xfrm>
          <a:off x="0" y="3156228"/>
          <a:ext cx="5914209" cy="1953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9008" tIns="416560" rIns="459008" bIns="14224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solidFill>
                <a:srgbClr val="FF0000"/>
              </a:solidFill>
            </a:rPr>
            <a:t>To satisfy bank needs</a:t>
          </a:r>
        </a:p>
        <a:p>
          <a:pPr marL="228600" lvl="1" indent="-228600" algn="l" defTabSz="889000">
            <a:lnSpc>
              <a:spcPct val="90000"/>
            </a:lnSpc>
            <a:spcBef>
              <a:spcPct val="0"/>
            </a:spcBef>
            <a:spcAft>
              <a:spcPct val="15000"/>
            </a:spcAft>
            <a:buChar char="•"/>
          </a:pPr>
          <a:r>
            <a:rPr lang="en-US" sz="2000" b="1" kern="1200" dirty="0">
              <a:solidFill>
                <a:srgbClr val="FF0000"/>
              </a:solidFill>
            </a:rPr>
            <a:t>When the borrower defaults and the property is not sold at a foreclosure auction</a:t>
          </a:r>
        </a:p>
        <a:p>
          <a:pPr marL="228600" lvl="1" indent="-228600" algn="l" defTabSz="889000">
            <a:lnSpc>
              <a:spcPct val="90000"/>
            </a:lnSpc>
            <a:spcBef>
              <a:spcPct val="0"/>
            </a:spcBef>
            <a:spcAft>
              <a:spcPct val="15000"/>
            </a:spcAft>
            <a:buChar char="•"/>
          </a:pPr>
          <a:r>
            <a:rPr lang="en-US" sz="2000" b="1" kern="1200" dirty="0">
              <a:solidFill>
                <a:srgbClr val="FF0000"/>
              </a:solidFill>
            </a:rPr>
            <a:t>When a borrower transfers property to satisfy the debt</a:t>
          </a:r>
        </a:p>
      </dsp:txBody>
      <dsp:txXfrm>
        <a:off x="0" y="3156228"/>
        <a:ext cx="5914209" cy="1953000"/>
      </dsp:txXfrm>
    </dsp:sp>
    <dsp:sp modelId="{8890F6FF-5EAC-4245-A734-670B9D29CEE2}">
      <dsp:nvSpPr>
        <dsp:cNvPr id="0" name=""/>
        <dsp:cNvSpPr/>
      </dsp:nvSpPr>
      <dsp:spPr>
        <a:xfrm>
          <a:off x="295710" y="2861028"/>
          <a:ext cx="4139946" cy="590400"/>
        </a:xfrm>
        <a:prstGeom prst="roundRect">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56480" tIns="0" rIns="156480" bIns="0" numCol="1" spcCol="1270" anchor="ctr" anchorCtr="0">
          <a:noAutofit/>
        </a:bodyPr>
        <a:lstStyle/>
        <a:p>
          <a:pPr marL="0" lvl="0" indent="0" algn="l" defTabSz="889000">
            <a:lnSpc>
              <a:spcPct val="90000"/>
            </a:lnSpc>
            <a:spcBef>
              <a:spcPct val="0"/>
            </a:spcBef>
            <a:spcAft>
              <a:spcPct val="35000"/>
            </a:spcAft>
            <a:buNone/>
          </a:pPr>
          <a:r>
            <a:rPr lang="en-US" sz="2000" b="1" kern="1200" dirty="0"/>
            <a:t>Prohibited banks from owning inventories or real estate except:</a:t>
          </a:r>
        </a:p>
      </dsp:txBody>
      <dsp:txXfrm>
        <a:off x="324531" y="2889849"/>
        <a:ext cx="4082304"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D9C0F-19B0-4E6C-A40D-691C3188EDC1}">
      <dsp:nvSpPr>
        <dsp:cNvPr id="0" name=""/>
        <dsp:cNvSpPr/>
      </dsp:nvSpPr>
      <dsp:spPr>
        <a:xfrm>
          <a:off x="921925" y="331968"/>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CC5C35-A37A-4D15-A229-86D5B24774DB}">
      <dsp:nvSpPr>
        <dsp:cNvPr id="0" name=""/>
        <dsp:cNvSpPr/>
      </dsp:nvSpPr>
      <dsp:spPr>
        <a:xfrm>
          <a:off x="1155925" y="565968"/>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86B00C-A09F-4397-9FDB-272572C21B90}">
      <dsp:nvSpPr>
        <dsp:cNvPr id="0" name=""/>
        <dsp:cNvSpPr/>
      </dsp:nvSpPr>
      <dsp:spPr>
        <a:xfrm>
          <a:off x="570925" y="1771968"/>
          <a:ext cx="1800000" cy="121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kern="1200" dirty="0">
              <a:solidFill>
                <a:srgbClr val="FF0000"/>
              </a:solidFill>
            </a:rPr>
            <a:t>The relationship with the central bank (Reserve requirements )</a:t>
          </a:r>
          <a:endParaRPr lang="en-US" sz="1400" kern="1200" dirty="0">
            <a:solidFill>
              <a:srgbClr val="FF0000"/>
            </a:solidFill>
          </a:endParaRPr>
        </a:p>
      </dsp:txBody>
      <dsp:txXfrm>
        <a:off x="570925" y="1771968"/>
        <a:ext cx="1800000" cy="1215000"/>
      </dsp:txXfrm>
    </dsp:sp>
    <dsp:sp modelId="{091AC52C-4994-45BD-A999-088CB2EEF564}">
      <dsp:nvSpPr>
        <dsp:cNvPr id="0" name=""/>
        <dsp:cNvSpPr/>
      </dsp:nvSpPr>
      <dsp:spPr>
        <a:xfrm>
          <a:off x="3036925" y="331968"/>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DC06B9-1D24-4A85-AC2D-FF48C703EAD6}">
      <dsp:nvSpPr>
        <dsp:cNvPr id="0" name=""/>
        <dsp:cNvSpPr/>
      </dsp:nvSpPr>
      <dsp:spPr>
        <a:xfrm>
          <a:off x="3270925" y="565968"/>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6C4B45-D555-4B19-B457-325867CF0BD4}">
      <dsp:nvSpPr>
        <dsp:cNvPr id="0" name=""/>
        <dsp:cNvSpPr/>
      </dsp:nvSpPr>
      <dsp:spPr>
        <a:xfrm>
          <a:off x="2685925" y="1771968"/>
          <a:ext cx="1800000" cy="121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kern="1200" dirty="0">
              <a:solidFill>
                <a:srgbClr val="FF0000"/>
              </a:solidFill>
            </a:rPr>
            <a:t>The bank's function is beyond intermediation</a:t>
          </a:r>
          <a:endParaRPr lang="en-US" sz="1400" kern="1200" dirty="0">
            <a:solidFill>
              <a:srgbClr val="FF0000"/>
            </a:solidFill>
          </a:endParaRPr>
        </a:p>
      </dsp:txBody>
      <dsp:txXfrm>
        <a:off x="2685925" y="1771968"/>
        <a:ext cx="1800000" cy="1215000"/>
      </dsp:txXfrm>
    </dsp:sp>
    <dsp:sp modelId="{844627B6-6C64-4C3F-B966-E58AC0597392}">
      <dsp:nvSpPr>
        <dsp:cNvPr id="0" name=""/>
        <dsp:cNvSpPr/>
      </dsp:nvSpPr>
      <dsp:spPr>
        <a:xfrm>
          <a:off x="5151925" y="331968"/>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D1A0BC-5C55-44ED-B3FE-25BB60F38FC1}">
      <dsp:nvSpPr>
        <dsp:cNvPr id="0" name=""/>
        <dsp:cNvSpPr/>
      </dsp:nvSpPr>
      <dsp:spPr>
        <a:xfrm>
          <a:off x="5385925" y="565968"/>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9B161D-4FE3-45EA-8238-A49FEE6F64CA}">
      <dsp:nvSpPr>
        <dsp:cNvPr id="0" name=""/>
        <dsp:cNvSpPr/>
      </dsp:nvSpPr>
      <dsp:spPr>
        <a:xfrm>
          <a:off x="4800925" y="1771968"/>
          <a:ext cx="1800000" cy="121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solidFill>
                <a:srgbClr val="FF0000"/>
              </a:solidFill>
            </a:rPr>
            <a:t>Contractual definition</a:t>
          </a:r>
          <a:endParaRPr lang="en-US" sz="1600" kern="1200" dirty="0">
            <a:solidFill>
              <a:srgbClr val="FF0000"/>
            </a:solidFill>
          </a:endParaRPr>
        </a:p>
      </dsp:txBody>
      <dsp:txXfrm>
        <a:off x="4800925" y="1771968"/>
        <a:ext cx="1800000" cy="1215000"/>
      </dsp:txXfrm>
    </dsp:sp>
    <dsp:sp modelId="{5FFA8868-2673-48F7-AC35-96B663189306}">
      <dsp:nvSpPr>
        <dsp:cNvPr id="0" name=""/>
        <dsp:cNvSpPr/>
      </dsp:nvSpPr>
      <dsp:spPr>
        <a:xfrm>
          <a:off x="7266925" y="331968"/>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072E90-EB06-42D5-AA58-780D46B2C72C}">
      <dsp:nvSpPr>
        <dsp:cNvPr id="0" name=""/>
        <dsp:cNvSpPr/>
      </dsp:nvSpPr>
      <dsp:spPr>
        <a:xfrm>
          <a:off x="7500925" y="565968"/>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0D4AF3-A4D1-49A0-BE24-65ECF7AF9227}">
      <dsp:nvSpPr>
        <dsp:cNvPr id="0" name=""/>
        <dsp:cNvSpPr/>
      </dsp:nvSpPr>
      <dsp:spPr>
        <a:xfrm>
          <a:off x="6915925" y="1771968"/>
          <a:ext cx="1800000" cy="121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kern="1200" dirty="0">
              <a:solidFill>
                <a:srgbClr val="FF0000"/>
              </a:solidFill>
            </a:rPr>
            <a:t>Providing a guarantee on capital and interest </a:t>
          </a:r>
          <a:endParaRPr lang="en-US" sz="1400" kern="1200" dirty="0">
            <a:solidFill>
              <a:srgbClr val="FF0000"/>
            </a:solidFill>
          </a:endParaRPr>
        </a:p>
      </dsp:txBody>
      <dsp:txXfrm>
        <a:off x="6915925" y="1771968"/>
        <a:ext cx="1800000" cy="1215000"/>
      </dsp:txXfrm>
    </dsp:sp>
    <dsp:sp modelId="{D0972B42-36D3-4CF2-B971-2A5CBE41518F}">
      <dsp:nvSpPr>
        <dsp:cNvPr id="0" name=""/>
        <dsp:cNvSpPr/>
      </dsp:nvSpPr>
      <dsp:spPr>
        <a:xfrm>
          <a:off x="9381925" y="331968"/>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349FB-7F4B-4DB9-9BD9-E2B34225D2CD}">
      <dsp:nvSpPr>
        <dsp:cNvPr id="0" name=""/>
        <dsp:cNvSpPr/>
      </dsp:nvSpPr>
      <dsp:spPr>
        <a:xfrm>
          <a:off x="9615925" y="565968"/>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EC94E2-8111-4B8E-B5B2-F9408363912D}">
      <dsp:nvSpPr>
        <dsp:cNvPr id="0" name=""/>
        <dsp:cNvSpPr/>
      </dsp:nvSpPr>
      <dsp:spPr>
        <a:xfrm>
          <a:off x="9030925" y="1771968"/>
          <a:ext cx="1800000" cy="121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solidFill>
                <a:srgbClr val="FF0000"/>
              </a:solidFill>
            </a:rPr>
            <a:t>Tax concerns</a:t>
          </a:r>
          <a:endParaRPr lang="en-US" sz="1600" kern="1200" dirty="0">
            <a:solidFill>
              <a:srgbClr val="FF0000"/>
            </a:solidFill>
          </a:endParaRPr>
        </a:p>
      </dsp:txBody>
      <dsp:txXfrm>
        <a:off x="9030925" y="1771968"/>
        <a:ext cx="1800000" cy="1215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9545B-6513-4605-864A-F9679F1B517B}">
      <dsp:nvSpPr>
        <dsp:cNvPr id="0" name=""/>
        <dsp:cNvSpPr/>
      </dsp:nvSpPr>
      <dsp:spPr>
        <a:xfrm>
          <a:off x="933403" y="891383"/>
          <a:ext cx="1092116" cy="109211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AD299A-64B8-43C5-A851-868C5A5A42F6}">
      <dsp:nvSpPr>
        <dsp:cNvPr id="0" name=""/>
        <dsp:cNvSpPr/>
      </dsp:nvSpPr>
      <dsp:spPr>
        <a:xfrm>
          <a:off x="1130290" y="1143537"/>
          <a:ext cx="633427" cy="633427"/>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E9DCEA-D232-4613-8BF5-018344AE63F5}">
      <dsp:nvSpPr>
        <dsp:cNvPr id="0" name=""/>
        <dsp:cNvSpPr/>
      </dsp:nvSpPr>
      <dsp:spPr>
        <a:xfrm>
          <a:off x="2259544" y="891383"/>
          <a:ext cx="2574274" cy="1092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b="1" kern="1200" dirty="0"/>
            <a:t>Since no interest is paid on the required deposit (</a:t>
          </a:r>
          <a:r>
            <a:rPr lang="en-US" sz="2000" b="1" kern="1200" dirty="0" err="1">
              <a:solidFill>
                <a:srgbClr val="7030A0"/>
              </a:solidFill>
            </a:rPr>
            <a:t>Majburiy</a:t>
          </a:r>
          <a:r>
            <a:rPr lang="en-US" sz="2000" b="1" kern="1200" dirty="0">
              <a:solidFill>
                <a:srgbClr val="7030A0"/>
              </a:solidFill>
            </a:rPr>
            <a:t> </a:t>
          </a:r>
          <a:r>
            <a:rPr lang="en-US" sz="2000" b="1" kern="1200" dirty="0" err="1">
              <a:solidFill>
                <a:srgbClr val="7030A0"/>
              </a:solidFill>
            </a:rPr>
            <a:t>zaxiralar</a:t>
          </a:r>
          <a:r>
            <a:rPr lang="en-US" sz="2000" b="1" kern="1200" dirty="0">
              <a:solidFill>
                <a:srgbClr val="7030A0"/>
              </a:solidFill>
            </a:rPr>
            <a:t>), </a:t>
          </a:r>
          <a:r>
            <a:rPr lang="en-US" sz="2000" b="1" kern="1200" dirty="0"/>
            <a:t>this does not apply to Uzbekistan’s central bank. However,  the payment and non-payment of interest pose significant challenges for Islamic finance. </a:t>
          </a:r>
        </a:p>
      </dsp:txBody>
      <dsp:txXfrm>
        <a:off x="2259544" y="891383"/>
        <a:ext cx="2574274" cy="1092116"/>
      </dsp:txXfrm>
    </dsp:sp>
    <dsp:sp modelId="{F26BB70F-9095-4BFE-AC53-AD80A3D4B59A}">
      <dsp:nvSpPr>
        <dsp:cNvPr id="0" name=""/>
        <dsp:cNvSpPr/>
      </dsp:nvSpPr>
      <dsp:spPr>
        <a:xfrm>
          <a:off x="5282366" y="891383"/>
          <a:ext cx="1092116" cy="109211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7F5BFB-2DCA-4B4C-9C35-D36EECC262C6}">
      <dsp:nvSpPr>
        <dsp:cNvPr id="0" name=""/>
        <dsp:cNvSpPr/>
      </dsp:nvSpPr>
      <dsp:spPr>
        <a:xfrm>
          <a:off x="5414020" y="1065315"/>
          <a:ext cx="828808" cy="79126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445E0E-9421-41E2-B072-B468B9ECD078}">
      <dsp:nvSpPr>
        <dsp:cNvPr id="0" name=""/>
        <dsp:cNvSpPr/>
      </dsp:nvSpPr>
      <dsp:spPr>
        <a:xfrm>
          <a:off x="6608507" y="891383"/>
          <a:ext cx="2574274" cy="1092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endParaRPr lang="en-US" sz="1600" b="1" kern="1200" dirty="0"/>
        </a:p>
      </dsp:txBody>
      <dsp:txXfrm>
        <a:off x="6608507" y="891383"/>
        <a:ext cx="2574274" cy="10921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36A17-69D5-47F3-94C7-C592F3F602A5}">
      <dsp:nvSpPr>
        <dsp:cNvPr id="0" name=""/>
        <dsp:cNvSpPr/>
      </dsp:nvSpPr>
      <dsp:spPr>
        <a:xfrm>
          <a:off x="1677832" y="1254664"/>
          <a:ext cx="781523" cy="7815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4A2AA1-9958-45F3-99BB-B1453273FDF2}">
      <dsp:nvSpPr>
        <dsp:cNvPr id="0" name=""/>
        <dsp:cNvSpPr/>
      </dsp:nvSpPr>
      <dsp:spPr>
        <a:xfrm>
          <a:off x="47644" y="2096872"/>
          <a:ext cx="4131098" cy="878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kern="1200" dirty="0">
              <a:solidFill>
                <a:srgbClr val="7030A0"/>
              </a:solidFill>
            </a:rPr>
            <a:t>Under Islamic financial principles, Islamic banks can act as only the </a:t>
          </a:r>
          <a:r>
            <a:rPr lang="en-US" sz="1400" b="1" kern="1200" dirty="0" err="1">
              <a:solidFill>
                <a:srgbClr val="7030A0"/>
              </a:solidFill>
            </a:rPr>
            <a:t>Mutarib</a:t>
          </a:r>
          <a:r>
            <a:rPr lang="en-US" sz="1400" b="1" kern="1200" dirty="0">
              <a:solidFill>
                <a:srgbClr val="7030A0"/>
              </a:solidFill>
            </a:rPr>
            <a:t> (Manager) or </a:t>
          </a:r>
          <a:r>
            <a:rPr lang="en-US" sz="1400" b="1" kern="1200" dirty="0" err="1">
              <a:solidFill>
                <a:srgbClr val="7030A0"/>
              </a:solidFill>
            </a:rPr>
            <a:t>Musharik</a:t>
          </a:r>
          <a:r>
            <a:rPr lang="en-US" sz="1400" b="1" kern="1200" dirty="0">
              <a:solidFill>
                <a:srgbClr val="7030A0"/>
              </a:solidFill>
            </a:rPr>
            <a:t> (Partner) or borrower and the assets deposited with banks by individuals are held either in trust (</a:t>
          </a:r>
          <a:r>
            <a:rPr lang="en-US" sz="1400" b="1" i="1" kern="1200" dirty="0">
              <a:solidFill>
                <a:srgbClr val="7030A0"/>
              </a:solidFill>
            </a:rPr>
            <a:t>Amanah</a:t>
          </a:r>
          <a:r>
            <a:rPr lang="en-US" sz="1400" b="1" kern="1200" dirty="0">
              <a:solidFill>
                <a:srgbClr val="7030A0"/>
              </a:solidFill>
            </a:rPr>
            <a:t>) or loans. Because any amount held by the bank or someone else must have its legal status clearly defined, whether it is classified as an </a:t>
          </a:r>
          <a:r>
            <a:rPr lang="en-US" sz="1400" b="1" i="1" kern="1200" dirty="0">
              <a:solidFill>
                <a:srgbClr val="7030A0"/>
              </a:solidFill>
            </a:rPr>
            <a:t>Amanah</a:t>
          </a:r>
          <a:r>
            <a:rPr lang="en-US" sz="1400" b="1" kern="1200" dirty="0">
              <a:solidFill>
                <a:srgbClr val="7030A0"/>
              </a:solidFill>
            </a:rPr>
            <a:t> (trust deposit), collateral (</a:t>
          </a:r>
          <a:r>
            <a:rPr lang="en-US" sz="1400" b="1" kern="1200" dirty="0" err="1">
              <a:solidFill>
                <a:srgbClr val="7030A0"/>
              </a:solidFill>
            </a:rPr>
            <a:t>rahn</a:t>
          </a:r>
          <a:r>
            <a:rPr lang="en-US" sz="1400" b="1" kern="1200" dirty="0">
              <a:solidFill>
                <a:srgbClr val="7030A0"/>
              </a:solidFill>
            </a:rPr>
            <a:t>), a </a:t>
          </a:r>
          <a:r>
            <a:rPr lang="en-US" sz="1400" b="1" kern="1200" dirty="0" err="1">
              <a:solidFill>
                <a:srgbClr val="7030A0"/>
              </a:solidFill>
            </a:rPr>
            <a:t>qard</a:t>
          </a:r>
          <a:r>
            <a:rPr lang="en-US" sz="1400" b="1" kern="1200" dirty="0">
              <a:solidFill>
                <a:srgbClr val="7030A0"/>
              </a:solidFill>
            </a:rPr>
            <a:t> (loan), or capital in a </a:t>
          </a:r>
          <a:r>
            <a:rPr lang="en-US" sz="1400" b="1" kern="1200" dirty="0" err="1">
              <a:solidFill>
                <a:srgbClr val="7030A0"/>
              </a:solidFill>
            </a:rPr>
            <a:t>mudarabah</a:t>
          </a:r>
          <a:r>
            <a:rPr lang="en-US" sz="1400" b="1" kern="1200" dirty="0">
              <a:solidFill>
                <a:srgbClr val="7030A0"/>
              </a:solidFill>
            </a:rPr>
            <a:t> (profit-sharing partnership).</a:t>
          </a:r>
          <a:endParaRPr lang="en-US" sz="1400" kern="1200" dirty="0">
            <a:solidFill>
              <a:srgbClr val="7030A0"/>
            </a:solidFill>
          </a:endParaRPr>
        </a:p>
      </dsp:txBody>
      <dsp:txXfrm>
        <a:off x="47644" y="2096872"/>
        <a:ext cx="4131098" cy="878777"/>
      </dsp:txXfrm>
    </dsp:sp>
    <dsp:sp modelId="{DBEB73D4-BEF3-42F1-901A-ABD15C4B5F7F}">
      <dsp:nvSpPr>
        <dsp:cNvPr id="0" name=""/>
        <dsp:cNvSpPr/>
      </dsp:nvSpPr>
      <dsp:spPr>
        <a:xfrm>
          <a:off x="4915666" y="1254664"/>
          <a:ext cx="781523" cy="7815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AE2841-896B-495E-A931-80E21CB10284}">
      <dsp:nvSpPr>
        <dsp:cNvPr id="0" name=""/>
        <dsp:cNvSpPr/>
      </dsp:nvSpPr>
      <dsp:spPr>
        <a:xfrm>
          <a:off x="4438069" y="2329317"/>
          <a:ext cx="1736718" cy="878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b="1" kern="1200" dirty="0">
              <a:solidFill>
                <a:srgbClr val="00B0F0"/>
              </a:solidFill>
            </a:rPr>
            <a:t>In the first two cases (</a:t>
          </a:r>
          <a:r>
            <a:rPr lang="en-US" sz="1400" b="1" kern="1200" dirty="0" err="1">
              <a:solidFill>
                <a:srgbClr val="00B0F0"/>
              </a:solidFill>
            </a:rPr>
            <a:t>amanah</a:t>
          </a:r>
          <a:r>
            <a:rPr lang="en-US" sz="1400" b="1" kern="1200" dirty="0">
              <a:solidFill>
                <a:srgbClr val="00B0F0"/>
              </a:solidFill>
            </a:rPr>
            <a:t> and collateral), the depository or custodian is not permitted to </a:t>
          </a:r>
          <a:r>
            <a:rPr lang="en-US" sz="1400" b="1" kern="1200" dirty="0" err="1">
              <a:solidFill>
                <a:srgbClr val="00B0F0"/>
              </a:solidFill>
            </a:rPr>
            <a:t>utilise</a:t>
          </a:r>
          <a:r>
            <a:rPr lang="en-US" sz="1400" b="1" kern="1200" dirty="0">
              <a:solidFill>
                <a:srgbClr val="00B0F0"/>
              </a:solidFill>
            </a:rPr>
            <a:t> the funds; doing so would constitute </a:t>
          </a:r>
          <a:r>
            <a:rPr lang="en-US" sz="1400" b="1" kern="1200" dirty="0" err="1">
              <a:solidFill>
                <a:srgbClr val="00B0F0"/>
              </a:solidFill>
            </a:rPr>
            <a:t>ghasb</a:t>
          </a:r>
          <a:r>
            <a:rPr lang="en-US" sz="1400" b="1" kern="1200" dirty="0">
              <a:solidFill>
                <a:srgbClr val="00B0F0"/>
              </a:solidFill>
            </a:rPr>
            <a:t> (unlawful appropriation). </a:t>
          </a:r>
          <a:endParaRPr lang="en-US" sz="1400" kern="1200" dirty="0">
            <a:solidFill>
              <a:srgbClr val="00B0F0"/>
            </a:solidFill>
          </a:endParaRPr>
        </a:p>
      </dsp:txBody>
      <dsp:txXfrm>
        <a:off x="4438069" y="2329317"/>
        <a:ext cx="1736718" cy="878777"/>
      </dsp:txXfrm>
    </dsp:sp>
    <dsp:sp modelId="{357A9B93-600C-4CDA-A1C5-6DFF117AA855}">
      <dsp:nvSpPr>
        <dsp:cNvPr id="0" name=""/>
        <dsp:cNvSpPr/>
      </dsp:nvSpPr>
      <dsp:spPr>
        <a:xfrm>
          <a:off x="6956311" y="1254664"/>
          <a:ext cx="781523" cy="7815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FF50C8-2183-4E88-B2AC-F384A46BB61C}">
      <dsp:nvSpPr>
        <dsp:cNvPr id="0" name=""/>
        <dsp:cNvSpPr/>
      </dsp:nvSpPr>
      <dsp:spPr>
        <a:xfrm>
          <a:off x="6478713" y="2329317"/>
          <a:ext cx="1736718" cy="878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solidFill>
                <a:srgbClr val="FF0000"/>
              </a:solidFill>
            </a:rPr>
            <a:t>In the case of a </a:t>
          </a:r>
          <a:r>
            <a:rPr lang="en-US" sz="1800" b="1" kern="1200" dirty="0" err="1">
              <a:solidFill>
                <a:srgbClr val="FF0000"/>
              </a:solidFill>
            </a:rPr>
            <a:t>qard</a:t>
          </a:r>
          <a:r>
            <a:rPr lang="en-US" sz="1800" b="1" kern="1200" dirty="0">
              <a:solidFill>
                <a:srgbClr val="FF0000"/>
              </a:solidFill>
            </a:rPr>
            <a:t>, the entire liability rests with the borrower, i.e., the depository institution.</a:t>
          </a:r>
          <a:endParaRPr lang="en-US" sz="1800" kern="1200" dirty="0">
            <a:solidFill>
              <a:srgbClr val="FF0000"/>
            </a:solidFill>
          </a:endParaRPr>
        </a:p>
      </dsp:txBody>
      <dsp:txXfrm>
        <a:off x="6478713" y="2329317"/>
        <a:ext cx="1736718" cy="878777"/>
      </dsp:txXfrm>
    </dsp:sp>
    <dsp:sp modelId="{204B45BE-D5EF-4C08-B1D2-E2C90446EB46}">
      <dsp:nvSpPr>
        <dsp:cNvPr id="0" name=""/>
        <dsp:cNvSpPr/>
      </dsp:nvSpPr>
      <dsp:spPr>
        <a:xfrm>
          <a:off x="8996955" y="1254664"/>
          <a:ext cx="781523" cy="7815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1C9BF8-EC5F-4C82-ABA6-70E4E116E7F0}">
      <dsp:nvSpPr>
        <dsp:cNvPr id="0" name=""/>
        <dsp:cNvSpPr/>
      </dsp:nvSpPr>
      <dsp:spPr>
        <a:xfrm>
          <a:off x="8519358" y="2329317"/>
          <a:ext cx="1736718" cy="878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b="1" kern="1200" dirty="0">
              <a:solidFill>
                <a:srgbClr val="FF0000"/>
              </a:solidFill>
            </a:rPr>
            <a:t>In the </a:t>
          </a:r>
          <a:r>
            <a:rPr lang="en-US" sz="1600" b="1" kern="1200" dirty="0" err="1">
              <a:solidFill>
                <a:srgbClr val="FF0000"/>
              </a:solidFill>
            </a:rPr>
            <a:t>mudarabah</a:t>
          </a:r>
          <a:r>
            <a:rPr lang="en-US" sz="1600" b="1" kern="1200" dirty="0">
              <a:solidFill>
                <a:srgbClr val="FF0000"/>
              </a:solidFill>
            </a:rPr>
            <a:t> arrangement, the capital provider (the depositor) shares in both profit and loss, while the managing partner (typically the bank) is not permitted to guarantee the capital</a:t>
          </a:r>
          <a:endParaRPr lang="en-US" sz="1600" kern="1200" dirty="0">
            <a:solidFill>
              <a:srgbClr val="FF0000"/>
            </a:solidFill>
          </a:endParaRPr>
        </a:p>
      </dsp:txBody>
      <dsp:txXfrm>
        <a:off x="8519358" y="2329317"/>
        <a:ext cx="1736718" cy="87877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4B0BE0-B493-4358-BD59-93867B15124E}" type="datetimeFigureOut">
              <a:rPr lang="en-US" smtClean="0"/>
              <a:t>6/13/2025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EF13CB-B975-498B-8625-8206F456FC56}" type="slidenum">
              <a:rPr lang="en-US" smtClean="0"/>
              <a:t>‹#›</a:t>
            </a:fld>
            <a:endParaRPr lang="en-US"/>
          </a:p>
        </p:txBody>
      </p:sp>
    </p:spTree>
    <p:extLst>
      <p:ext uri="{BB962C8B-B14F-4D97-AF65-F5344CB8AC3E}">
        <p14:creationId xmlns:p14="http://schemas.microsoft.com/office/powerpoint/2010/main" val="36367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EF13CB-B975-498B-8625-8206F456FC56}" type="slidenum">
              <a:rPr lang="en-US" smtClean="0"/>
              <a:t>13</a:t>
            </a:fld>
            <a:endParaRPr lang="en-US"/>
          </a:p>
        </p:txBody>
      </p:sp>
    </p:spTree>
    <p:extLst>
      <p:ext uri="{BB962C8B-B14F-4D97-AF65-F5344CB8AC3E}">
        <p14:creationId xmlns:p14="http://schemas.microsoft.com/office/powerpoint/2010/main" val="14756449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128FA71-3A18-48C0-980F-4B68F7F63042}" type="datetime1">
              <a:rPr lang="en-US" smtClean="0"/>
              <a:t>6/13/2025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CC057153-B650-4DEB-B370-79DDCFDCE93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8082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F45AC6-C491-4585-A584-9CE2AF7D5500}" type="datetime1">
              <a:rPr lang="en-US" smtClean="0"/>
              <a:t>6/13/2025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1545480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F45AC6-C491-4585-A584-9CE2AF7D5500}" type="datetime1">
              <a:rPr lang="en-US" smtClean="0"/>
              <a:t>6/13/2025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071018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F45AC6-C491-4585-A584-9CE2AF7D5500}" type="datetime1">
              <a:rPr lang="en-US" smtClean="0"/>
              <a:t>6/13/2025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414428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F45AC6-C491-4585-A584-9CE2AF7D5500}" type="datetime1">
              <a:rPr lang="en-US" smtClean="0"/>
              <a:t>6/13/2025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0063135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F45AC6-C491-4585-A584-9CE2AF7D5500}" type="datetime1">
              <a:rPr lang="en-US" smtClean="0"/>
              <a:t>6/13/2025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107225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F45AC6-C491-4585-A584-9CE2AF7D5500}" type="datetime1">
              <a:rPr lang="en-US" smtClean="0"/>
              <a:t>6/13/2025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960190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04EDB3-C0E8-45F8-9E1D-1B6C8D1880C0}" type="datetime1">
              <a:rPr lang="en-US" smtClean="0"/>
              <a:t>6/13/2025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420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0EC4B-54ED-4041-B552-9BA760FA3DBA}" type="datetime1">
              <a:rPr lang="en-US" smtClean="0"/>
              <a:t>6/13/2025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3651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C1210E-201E-4473-82AC-2466F5386C38}" type="datetime1">
              <a:rPr lang="en-US" smtClean="0"/>
              <a:t>6/13/2025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22614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EA198-6CAB-4B8F-B93F-1F9C8C4B6CE7}" type="datetime1">
              <a:rPr lang="en-US" smtClean="0"/>
              <a:t>6/13/2025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702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06041F-4525-44D5-AA4F-332294BF1F56}" type="datetime1">
              <a:rPr lang="en-US" smtClean="0"/>
              <a:t>6/13/2025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50361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557091-BBDF-4EB9-BA6B-2BB67AC4FC0F}" type="datetime1">
              <a:rPr lang="en-US" smtClean="0"/>
              <a:t>6/13/2025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057153-B650-4DEB-B370-79DDCFDCE93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3327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6B226B-77A6-410C-9796-083F278E0125}" type="datetime1">
              <a:rPr lang="en-US" smtClean="0"/>
              <a:t>6/13/2025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057153-B650-4DEB-B370-79DDCFDCE93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5361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A578B-D289-4C40-8593-3D356C49DA58}" type="datetime1">
              <a:rPr lang="en-US" smtClean="0"/>
              <a:t>6/13/2025</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60769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3DFAE3-14DB-48A7-A80F-80DDB072CE3D}" type="datetime1">
              <a:rPr lang="en-US" smtClean="0"/>
              <a:t>6/13/2025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4599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C5EAEF-6478-4102-8F5D-A5FE9FC97ACB}" type="datetime1">
              <a:rPr lang="en-US" smtClean="0"/>
              <a:t>6/13/2025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22294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7F45AC6-C491-4585-A584-9CE2AF7D5500}" type="datetime1">
              <a:rPr lang="en-US" smtClean="0"/>
              <a:t>6/13/2025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351204602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1.pn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jpeg"/><Relationship Id="rId7" Type="http://schemas.openxmlformats.org/officeDocument/2006/relationships/diagramLayout" Target="../diagrams/layout2.xml"/><Relationship Id="rId12"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openxmlformats.org/officeDocument/2006/relationships/image" Target="../media/image30.jpeg"/><Relationship Id="rId5" Type="http://schemas.openxmlformats.org/officeDocument/2006/relationships/image" Target="../media/image4.png"/><Relationship Id="rId10" Type="http://schemas.microsoft.com/office/2007/relationships/diagramDrawing" Target="../diagrams/drawing2.xml"/><Relationship Id="rId4" Type="http://schemas.openxmlformats.org/officeDocument/2006/relationships/image" Target="../media/image3.png"/><Relationship Id="rId9" Type="http://schemas.openxmlformats.org/officeDocument/2006/relationships/diagramColors" Target="../diagrams/colors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33.jpeg"/><Relationship Id="rId4" Type="http://schemas.openxmlformats.org/officeDocument/2006/relationships/image" Target="../media/image21.png"/><Relationship Id="rId9" Type="http://schemas.microsoft.com/office/2007/relationships/diagramDrawing" Target="../diagrams/drawing3.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6.svg"/><Relationship Id="rId7" Type="http://schemas.openxmlformats.org/officeDocument/2006/relationships/diagramColors" Target="../diagrams/colors6.xml"/><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1.gif"/><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2.jpe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3.jpe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4.jpe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68.jpe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9.jpe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0.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1.jpe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2.jpe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4.jpe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png"/><Relationship Id="rId1" Type="http://schemas.openxmlformats.org/officeDocument/2006/relationships/slideLayout" Target="../slideLayouts/slideLayout7.xml"/><Relationship Id="rId4" Type="http://schemas.openxmlformats.org/officeDocument/2006/relationships/image" Target="../media/image78.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4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بسم الله الرحمن الرحيم: كلمة “اسم ...‬‎">
            <a:extLst>
              <a:ext uri="{FF2B5EF4-FFF2-40B4-BE49-F238E27FC236}">
                <a16:creationId xmlns:a16="http://schemas.microsoft.com/office/drawing/2014/main" id="{EB82CDFF-5C26-1319-98C7-97329FB22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4176" y="1929162"/>
            <a:ext cx="4895385" cy="30649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B0128060-2C10-276B-C835-2DD3C3547342}"/>
              </a:ext>
            </a:extLst>
          </p:cNvPr>
          <p:cNvSpPr/>
          <p:nvPr/>
        </p:nvSpPr>
        <p:spPr>
          <a:xfrm>
            <a:off x="3687338" y="468352"/>
            <a:ext cx="5252223" cy="1070517"/>
          </a:xfrm>
          <a:prstGeom prst="round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3200" b="1" dirty="0"/>
              <a:t>السلام عليكم ورحمة الله وبركاته</a:t>
            </a:r>
            <a:endParaRPr lang="en-US" sz="3200" b="1" dirty="0"/>
          </a:p>
        </p:txBody>
      </p:sp>
    </p:spTree>
    <p:extLst>
      <p:ext uri="{BB962C8B-B14F-4D97-AF65-F5344CB8AC3E}">
        <p14:creationId xmlns:p14="http://schemas.microsoft.com/office/powerpoint/2010/main" val="1834789925"/>
      </p:ext>
    </p:extLst>
  </p:cSld>
  <p:clrMapOvr>
    <a:masterClrMapping/>
  </p:clrMapOvr>
  <mc:AlternateContent xmlns:mc="http://schemas.openxmlformats.org/markup-compatibility/2006" xmlns:p14="http://schemas.microsoft.com/office/powerpoint/2010/main">
    <mc:Choice Requires="p14">
      <p:transition spd="slow" p14:dur="2000" advTm="24927"/>
    </mc:Choice>
    <mc:Fallback xmlns="">
      <p:transition spd="slow" advTm="249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48" name="Picture 47">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9" name="Rectangle 48">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0" name="Picture 49">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51" name="Picture 50">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53" name="Straight Connector 52">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55" name="Rectangle 54">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58" name="Picture 57">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9" name="Rectangle 58">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0" name="Picture 59">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61" name="Picture 60">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6" name="TextBox 5">
            <a:extLst>
              <a:ext uri="{FF2B5EF4-FFF2-40B4-BE49-F238E27FC236}">
                <a16:creationId xmlns:a16="http://schemas.microsoft.com/office/drawing/2014/main" id="{3571A3D2-4E16-144D-3675-1BD284531855}"/>
              </a:ext>
            </a:extLst>
          </p:cNvPr>
          <p:cNvSpPr txBox="1"/>
          <p:nvPr/>
        </p:nvSpPr>
        <p:spPr>
          <a:xfrm>
            <a:off x="1471325" y="599107"/>
            <a:ext cx="5776968" cy="415625"/>
          </a:xfrm>
          <a:prstGeom prst="rect">
            <a:avLst/>
          </a:prstGeom>
        </p:spPr>
        <p:txBody>
          <a:bodyPr vert="horz" lIns="91440" tIns="45720" rIns="91440" bIns="45720" rtlCol="0" anchor="b">
            <a:normAutofit fontScale="85000" lnSpcReduction="20000"/>
          </a:bodyPr>
          <a:lstStyle/>
          <a:p>
            <a:pPr algn="ctr">
              <a:spcBef>
                <a:spcPct val="0"/>
              </a:spcBef>
              <a:spcAft>
                <a:spcPts val="600"/>
              </a:spcAft>
            </a:pPr>
            <a:r>
              <a:rPr lang="en-US" sz="2800" b="1" dirty="0">
                <a:ln w="3175" cmpd="sng">
                  <a:noFill/>
                </a:ln>
                <a:solidFill>
                  <a:srgbClr val="262626"/>
                </a:solidFill>
                <a:latin typeface="+mj-lt"/>
                <a:ea typeface="+mj-ea"/>
                <a:cs typeface="+mj-cs"/>
              </a:rPr>
              <a:t>Core Features of Islamic Finance</a:t>
            </a:r>
          </a:p>
        </p:txBody>
      </p:sp>
      <p:cxnSp>
        <p:nvCxnSpPr>
          <p:cNvPr id="63" name="Straight Connector 62">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8E502576-8364-ACC4-E2B9-00C4EFA1F5E0}"/>
              </a:ext>
            </a:extLst>
          </p:cNvPr>
          <p:cNvSpPr txBox="1"/>
          <p:nvPr/>
        </p:nvSpPr>
        <p:spPr>
          <a:xfrm>
            <a:off x="996633" y="2400639"/>
            <a:ext cx="10051733" cy="3382094"/>
          </a:xfrm>
          <a:prstGeom prst="rect">
            <a:avLst/>
          </a:prstGeom>
        </p:spPr>
        <p:txBody>
          <a:bodyPr vert="horz" lIns="91440" tIns="45720" rIns="91440" bIns="45720" rtlCol="0" anchor="t">
            <a:normAutofit/>
          </a:bodyPr>
          <a:lstStyle/>
          <a:p>
            <a:pPr>
              <a:spcBef>
                <a:spcPct val="20000"/>
              </a:spcBef>
              <a:spcAft>
                <a:spcPts val="600"/>
              </a:spcAft>
              <a:buClr>
                <a:schemeClr val="accent1"/>
              </a:buClr>
              <a:buSzPct val="115000"/>
              <a:buFont typeface="Arial"/>
              <a:buChar char="•"/>
            </a:pPr>
            <a:r>
              <a:rPr lang="en-US" sz="2400" b="1" dirty="0">
                <a:solidFill>
                  <a:schemeClr val="accent4"/>
                </a:solidFill>
                <a:latin typeface="Times New Roman" panose="02020603050405020304" pitchFamily="18" charset="0"/>
                <a:cs typeface="Times New Roman" panose="02020603050405020304" pitchFamily="18" charset="0"/>
              </a:rPr>
              <a:t>Realism</a:t>
            </a:r>
          </a:p>
          <a:p>
            <a:pPr>
              <a:spcBef>
                <a:spcPct val="20000"/>
              </a:spcBef>
              <a:spcAft>
                <a:spcPts val="600"/>
              </a:spcAft>
              <a:buClr>
                <a:schemeClr val="accent1"/>
              </a:buClr>
              <a:buSzPct val="115000"/>
              <a:buFont typeface="Arial"/>
              <a:buChar char="•"/>
            </a:pPr>
            <a:r>
              <a:rPr lang="en-US" sz="2400" b="1" dirty="0">
                <a:solidFill>
                  <a:schemeClr val="accent4"/>
                </a:solidFill>
                <a:latin typeface="Times New Roman" panose="02020603050405020304" pitchFamily="18" charset="0"/>
                <a:cs typeface="Times New Roman" panose="02020603050405020304" pitchFamily="18" charset="0"/>
              </a:rPr>
              <a:t> Justice</a:t>
            </a:r>
          </a:p>
          <a:p>
            <a:pPr>
              <a:spcBef>
                <a:spcPct val="20000"/>
              </a:spcBef>
              <a:spcAft>
                <a:spcPts val="600"/>
              </a:spcAft>
              <a:buClr>
                <a:schemeClr val="accent1"/>
              </a:buClr>
              <a:buSzPct val="115000"/>
              <a:buFont typeface="Arial"/>
              <a:buChar char="•"/>
            </a:pPr>
            <a:r>
              <a:rPr lang="en-US" sz="2400" b="1" dirty="0">
                <a:solidFill>
                  <a:schemeClr val="accent4"/>
                </a:solidFill>
                <a:latin typeface="Times New Roman" panose="02020603050405020304" pitchFamily="18" charset="0"/>
                <a:cs typeface="Times New Roman" panose="02020603050405020304" pitchFamily="18" charset="0"/>
              </a:rPr>
              <a:t> Balance</a:t>
            </a:r>
          </a:p>
          <a:p>
            <a:pPr>
              <a:spcBef>
                <a:spcPct val="20000"/>
              </a:spcBef>
              <a:spcAft>
                <a:spcPts val="600"/>
              </a:spcAft>
              <a:buClr>
                <a:schemeClr val="accent1"/>
              </a:buClr>
              <a:buSzPct val="115000"/>
              <a:buFont typeface="Arial"/>
              <a:buChar char="•"/>
            </a:pP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Shari‘ah</a:t>
            </a:r>
            <a:r>
              <a:rPr lang="en-US" sz="2400" b="1" dirty="0">
                <a:solidFill>
                  <a:schemeClr val="accent4"/>
                </a:solidFill>
                <a:latin typeface="Times New Roman" panose="02020603050405020304" pitchFamily="18" charset="0"/>
                <a:cs typeface="Times New Roman" panose="02020603050405020304" pitchFamily="18" charset="0"/>
              </a:rPr>
              <a:t> Screening</a:t>
            </a:r>
            <a:r>
              <a:rPr lang="en-US" sz="2400" dirty="0">
                <a:solidFill>
                  <a:schemeClr val="accent4"/>
                </a:solidFill>
                <a:latin typeface="Times New Roman" panose="02020603050405020304" pitchFamily="18" charset="0"/>
                <a:cs typeface="Times New Roman" panose="02020603050405020304" pitchFamily="18" charset="0"/>
              </a:rPr>
              <a:t> </a:t>
            </a:r>
          </a:p>
          <a:p>
            <a:pPr>
              <a:spcBef>
                <a:spcPct val="20000"/>
              </a:spcBef>
              <a:spcAft>
                <a:spcPts val="600"/>
              </a:spcAft>
              <a:buClr>
                <a:schemeClr val="accent1"/>
              </a:buClr>
              <a:buSzPct val="115000"/>
              <a:buFont typeface="Arial"/>
              <a:buChar char="•"/>
            </a:pPr>
            <a:r>
              <a:rPr lang="en-US" sz="2400" dirty="0">
                <a:solidFill>
                  <a:schemeClr val="accent4"/>
                </a:solidFill>
                <a:latin typeface="Times New Roman" panose="02020603050405020304" pitchFamily="18" charset="0"/>
                <a:cs typeface="Times New Roman" panose="02020603050405020304" pitchFamily="18" charset="0"/>
              </a:rPr>
              <a:t> </a:t>
            </a:r>
            <a:r>
              <a:rPr lang="en-US" sz="2400" b="1" dirty="0">
                <a:solidFill>
                  <a:schemeClr val="accent4"/>
                </a:solidFill>
                <a:latin typeface="Times New Roman" panose="02020603050405020304" pitchFamily="18" charset="0"/>
                <a:cs typeface="Times New Roman" panose="02020603050405020304" pitchFamily="18" charset="0"/>
              </a:rPr>
              <a:t>Moral Screening</a:t>
            </a:r>
          </a:p>
          <a:p>
            <a:pPr>
              <a:spcBef>
                <a:spcPct val="20000"/>
              </a:spcBef>
              <a:spcAft>
                <a:spcPts val="600"/>
              </a:spcAft>
              <a:buClr>
                <a:schemeClr val="accent1"/>
              </a:buClr>
              <a:buSzPct val="115000"/>
              <a:buFont typeface="Arial"/>
              <a:buChar char="•"/>
            </a:pPr>
            <a:endParaRPr lang="en-US" sz="2400" b="1" dirty="0">
              <a:solidFill>
                <a:schemeClr val="accent4"/>
              </a:solidFill>
              <a:latin typeface="Times New Roman" panose="02020603050405020304" pitchFamily="18" charset="0"/>
              <a:cs typeface="Times New Roman" panose="02020603050405020304" pitchFamily="18" charset="0"/>
            </a:endParaRPr>
          </a:p>
        </p:txBody>
      </p:sp>
      <p:pic>
        <p:nvPicPr>
          <p:cNvPr id="5" name="Picture 4" descr="Graphs and plots layered on a blue digital screen">
            <a:extLst>
              <a:ext uri="{FF2B5EF4-FFF2-40B4-BE49-F238E27FC236}">
                <a16:creationId xmlns:a16="http://schemas.microsoft.com/office/drawing/2014/main" id="{F31169F9-A1B5-75FE-2833-B024EDEAB7F1}"/>
              </a:ext>
            </a:extLst>
          </p:cNvPr>
          <p:cNvPicPr>
            <a:picLocks noChangeAspect="1"/>
          </p:cNvPicPr>
          <p:nvPr/>
        </p:nvPicPr>
        <p:blipFill>
          <a:blip r:embed="rId5"/>
          <a:srcRect b="2534"/>
          <a:stretch>
            <a:fillRect/>
          </a:stretch>
        </p:blipFill>
        <p:spPr>
          <a:xfrm>
            <a:off x="5785506" y="1795285"/>
            <a:ext cx="4113041" cy="3006611"/>
          </a:xfrm>
          <a:prstGeom prst="ellipse">
            <a:avLst/>
          </a:prstGeom>
          <a:ln>
            <a:noFill/>
          </a:ln>
          <a:effectLst>
            <a:softEdge rad="112500"/>
          </a:effectLst>
        </p:spPr>
      </p:pic>
      <p:sp>
        <p:nvSpPr>
          <p:cNvPr id="16" name="TextBox 15">
            <a:extLst>
              <a:ext uri="{FF2B5EF4-FFF2-40B4-BE49-F238E27FC236}">
                <a16:creationId xmlns:a16="http://schemas.microsoft.com/office/drawing/2014/main" id="{882CD636-A9E9-7417-6FB0-F4F31CA8E3F9}"/>
              </a:ext>
            </a:extLst>
          </p:cNvPr>
          <p:cNvSpPr txBox="1"/>
          <p:nvPr/>
        </p:nvSpPr>
        <p:spPr>
          <a:xfrm>
            <a:off x="1323041" y="964256"/>
            <a:ext cx="8924930" cy="461665"/>
          </a:xfrm>
          <a:prstGeom prst="rect">
            <a:avLst/>
          </a:prstGeom>
          <a:noFill/>
        </p:spPr>
        <p:txBody>
          <a:bodyPr wrap="square">
            <a:spAutoFit/>
          </a:bodyPr>
          <a:lstStyle/>
          <a:p>
            <a:pPr>
              <a:spcBef>
                <a:spcPct val="20000"/>
              </a:spcBef>
              <a:spcAft>
                <a:spcPts val="600"/>
              </a:spcAft>
              <a:buClr>
                <a:schemeClr val="accent1"/>
              </a:buClr>
              <a:buSzPct val="115000"/>
            </a:pPr>
            <a:r>
              <a:rPr lang="en-US" sz="2400" b="1" dirty="0">
                <a:solidFill>
                  <a:schemeClr val="accent4"/>
                </a:solidFill>
                <a:latin typeface="Times New Roman" panose="02020603050405020304" pitchFamily="18" charset="0"/>
                <a:cs typeface="Times New Roman" panose="02020603050405020304" pitchFamily="18" charset="0"/>
              </a:rPr>
              <a:t>Islamic finance is structured around five foundational principles:</a:t>
            </a:r>
          </a:p>
        </p:txBody>
      </p:sp>
      <p:sp>
        <p:nvSpPr>
          <p:cNvPr id="22" name="TextBox 21">
            <a:extLst>
              <a:ext uri="{FF2B5EF4-FFF2-40B4-BE49-F238E27FC236}">
                <a16:creationId xmlns:a16="http://schemas.microsoft.com/office/drawing/2014/main" id="{2E634E3E-2984-1A9E-D041-69C953F4E921}"/>
              </a:ext>
            </a:extLst>
          </p:cNvPr>
          <p:cNvSpPr txBox="1"/>
          <p:nvPr/>
        </p:nvSpPr>
        <p:spPr>
          <a:xfrm>
            <a:off x="761504" y="5267563"/>
            <a:ext cx="10077006" cy="461665"/>
          </a:xfrm>
          <a:prstGeom prst="rect">
            <a:avLst/>
          </a:prstGeom>
          <a:noFill/>
        </p:spPr>
        <p:txBody>
          <a:bodyPr wrap="square">
            <a:spAutoFit/>
          </a:bodyPr>
          <a:lstStyle/>
          <a:p>
            <a:pPr>
              <a:spcBef>
                <a:spcPct val="20000"/>
              </a:spcBef>
              <a:spcAft>
                <a:spcPts val="600"/>
              </a:spcAft>
              <a:buClr>
                <a:schemeClr val="accent1"/>
              </a:buClr>
              <a:buSzPct val="115000"/>
            </a:pPr>
            <a:r>
              <a:rPr lang="en-US" sz="2400" b="1" dirty="0">
                <a:solidFill>
                  <a:schemeClr val="accent4"/>
                </a:solidFill>
              </a:rPr>
              <a:t> These principles manifest through the following operational characteristics:</a:t>
            </a:r>
          </a:p>
        </p:txBody>
      </p:sp>
    </p:spTree>
    <p:extLst>
      <p:ext uri="{BB962C8B-B14F-4D97-AF65-F5344CB8AC3E}">
        <p14:creationId xmlns:p14="http://schemas.microsoft.com/office/powerpoint/2010/main" val="2862384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2" name="Picture 31">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3" name="Rectangle 32">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4" name="Picture 33">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5" name="Picture 34">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37" name="Straight Connector 36">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12" name="Picture 11" descr="Calculator, pen, compass, money and a paper with graphs printed on it">
            <a:extLst>
              <a:ext uri="{FF2B5EF4-FFF2-40B4-BE49-F238E27FC236}">
                <a16:creationId xmlns:a16="http://schemas.microsoft.com/office/drawing/2014/main" id="{CCCA0FA4-FF48-1B23-B0D4-F0859A6B9720}"/>
              </a:ext>
            </a:extLst>
          </p:cNvPr>
          <p:cNvPicPr>
            <a:picLocks noChangeAspect="1"/>
          </p:cNvPicPr>
          <p:nvPr/>
        </p:nvPicPr>
        <p:blipFill>
          <a:blip r:embed="rId5"/>
          <a:srcRect b="6639"/>
          <a:stretch>
            <a:fillRect/>
          </a:stretch>
        </p:blipFill>
        <p:spPr>
          <a:xfrm>
            <a:off x="20" y="10"/>
            <a:ext cx="12191980" cy="6857990"/>
          </a:xfrm>
          <a:prstGeom prst="rect">
            <a:avLst/>
          </a:prstGeom>
        </p:spPr>
      </p:pic>
      <p:sp>
        <p:nvSpPr>
          <p:cNvPr id="39" name="Rectangle 38">
            <a:extLst>
              <a:ext uri="{FF2B5EF4-FFF2-40B4-BE49-F238E27FC236}">
                <a16:creationId xmlns:a16="http://schemas.microsoft.com/office/drawing/2014/main" id="{8243CDD5-F82E-454F-8486-578A477A8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11227442" cy="5883295"/>
          </a:xfrm>
          <a:prstGeom prst="rect">
            <a:avLst/>
          </a:prstGeom>
          <a:blipFill dpi="0" rotWithShape="1">
            <a:blip r:embed="rId6">
              <a:alphaModFix amt="90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25408EF-EA7D-413B-B27F-B1FCD06FAC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TextBox 12">
            <a:extLst>
              <a:ext uri="{FF2B5EF4-FFF2-40B4-BE49-F238E27FC236}">
                <a16:creationId xmlns:a16="http://schemas.microsoft.com/office/drawing/2014/main" id="{83F9AB8B-6F85-8CB1-4968-DE5A25D1FC7B}"/>
              </a:ext>
            </a:extLst>
          </p:cNvPr>
          <p:cNvSpPr txBox="1"/>
          <p:nvPr/>
        </p:nvSpPr>
        <p:spPr>
          <a:xfrm>
            <a:off x="1295402" y="982132"/>
            <a:ext cx="9601196" cy="1303867"/>
          </a:xfrm>
          <a:prstGeom prst="rect">
            <a:avLst/>
          </a:prstGeom>
        </p:spPr>
        <p:txBody>
          <a:bodyPr vert="horz" lIns="91440" tIns="45720" rIns="91440" bIns="45720" rtlCol="0" anchor="ctr">
            <a:normAutofit/>
          </a:bodyPr>
          <a:lstStyle/>
          <a:p>
            <a:pPr marL="0" algn="ctr">
              <a:lnSpc>
                <a:spcPct val="90000"/>
              </a:lnSpc>
              <a:spcBef>
                <a:spcPct val="0"/>
              </a:spcBef>
              <a:spcAft>
                <a:spcPts val="600"/>
              </a:spcAft>
              <a:buClr>
                <a:schemeClr val="accent1"/>
              </a:buClr>
              <a:buSzPct val="115000"/>
            </a:pPr>
            <a:r>
              <a:rPr lang="en-US" sz="4100" b="1">
                <a:ln w="3175" cmpd="sng">
                  <a:noFill/>
                </a:ln>
                <a:solidFill>
                  <a:schemeClr val="tx1">
                    <a:lumMod val="85000"/>
                    <a:lumOff val="15000"/>
                  </a:schemeClr>
                </a:solidFill>
                <a:latin typeface="+mj-lt"/>
                <a:ea typeface="+mj-ea"/>
                <a:cs typeface="+mj-cs"/>
              </a:rPr>
              <a:t>These principles manifest through the following operational characteristics:</a:t>
            </a:r>
          </a:p>
        </p:txBody>
      </p:sp>
      <p:cxnSp>
        <p:nvCxnSpPr>
          <p:cNvPr id="43" name="Straight Connector 42">
            <a:extLst>
              <a:ext uri="{FF2B5EF4-FFF2-40B4-BE49-F238E27FC236}">
                <a16:creationId xmlns:a16="http://schemas.microsoft.com/office/drawing/2014/main" id="{98C14DAD-9B93-4225-B89C-5D0B5BD3A2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grpSp>
        <p:nvGrpSpPr>
          <p:cNvPr id="45" name="Group 44">
            <a:extLst>
              <a:ext uri="{FF2B5EF4-FFF2-40B4-BE49-F238E27FC236}">
                <a16:creationId xmlns:a16="http://schemas.microsoft.com/office/drawing/2014/main" id="{9CA11A81-0344-4F96-8A6F-BBBB25E6E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288" y="3128956"/>
            <a:ext cx="12234672" cy="658368"/>
            <a:chOff x="-18288" y="3128956"/>
            <a:chExt cx="12234672" cy="658368"/>
          </a:xfrm>
        </p:grpSpPr>
        <p:sp>
          <p:nvSpPr>
            <p:cNvPr id="46" name="Rounded Rectangle 22">
              <a:extLst>
                <a:ext uri="{FF2B5EF4-FFF2-40B4-BE49-F238E27FC236}">
                  <a16:creationId xmlns:a16="http://schemas.microsoft.com/office/drawing/2014/main" id="{AD8DC422-CE88-4B6D-8A13-70E10AD9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ED55CCD7-8FE9-47DC-B8F9-5C25DA7A78C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p:nvSpPr>
            <p:cNvPr id="48" name="Rounded Rectangle 24">
              <a:extLst>
                <a:ext uri="{FF2B5EF4-FFF2-40B4-BE49-F238E27FC236}">
                  <a16:creationId xmlns:a16="http://schemas.microsoft.com/office/drawing/2014/main" id="{B1D46D73-0ACA-4770-9E9F-D36420B9F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3E2AA42B-5DF9-462B-9D27-B7E8C0B6B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10" name="TextBox 9">
            <a:extLst>
              <a:ext uri="{FF2B5EF4-FFF2-40B4-BE49-F238E27FC236}">
                <a16:creationId xmlns:a16="http://schemas.microsoft.com/office/drawing/2014/main" id="{74685938-DFAC-342C-3355-E4ECE31184F5}"/>
              </a:ext>
            </a:extLst>
          </p:cNvPr>
          <p:cNvSpPr txBox="1"/>
          <p:nvPr/>
        </p:nvSpPr>
        <p:spPr>
          <a:xfrm>
            <a:off x="1295401" y="2556932"/>
            <a:ext cx="9601196" cy="3318936"/>
          </a:xfrm>
          <a:prstGeom prst="rect">
            <a:avLst/>
          </a:prstGeom>
        </p:spPr>
        <p:txBody>
          <a:bodyPr vert="horz" lIns="91440" tIns="45720" rIns="91440" bIns="45720" rtlCol="0" anchor="t">
            <a:normAutofit/>
          </a:bodyPr>
          <a:lstStyle/>
          <a:p>
            <a:pPr>
              <a:spcBef>
                <a:spcPct val="20000"/>
              </a:spcBef>
              <a:spcAft>
                <a:spcPts val="600"/>
              </a:spcAft>
              <a:buClr>
                <a:schemeClr val="accent1"/>
              </a:buClr>
              <a:buSzPct val="115000"/>
              <a:buFont typeface="Arial"/>
              <a:buChar char="•"/>
            </a:pPr>
            <a:r>
              <a:rPr lang="en-US" b="1">
                <a:solidFill>
                  <a:schemeClr val="tx1">
                    <a:lumMod val="85000"/>
                    <a:lumOff val="15000"/>
                  </a:schemeClr>
                </a:solidFill>
              </a:rPr>
              <a:t>1. Asset-Backed Transactions</a:t>
            </a:r>
          </a:p>
          <a:p>
            <a:pPr>
              <a:spcBef>
                <a:spcPct val="20000"/>
              </a:spcBef>
              <a:spcAft>
                <a:spcPts val="600"/>
              </a:spcAft>
              <a:buClr>
                <a:schemeClr val="accent1"/>
              </a:buClr>
              <a:buSzPct val="115000"/>
              <a:buFont typeface="Arial"/>
              <a:buChar char="•"/>
            </a:pPr>
            <a:r>
              <a:rPr lang="en-US" b="1">
                <a:solidFill>
                  <a:schemeClr val="tx1">
                    <a:lumMod val="85000"/>
                    <a:lumOff val="15000"/>
                  </a:schemeClr>
                </a:solidFill>
              </a:rPr>
              <a:t>Financial activities are based on tangible, real-world assets.</a:t>
            </a:r>
          </a:p>
          <a:p>
            <a:pPr>
              <a:spcBef>
                <a:spcPct val="20000"/>
              </a:spcBef>
              <a:spcAft>
                <a:spcPts val="600"/>
              </a:spcAft>
              <a:buClr>
                <a:schemeClr val="accent1"/>
              </a:buClr>
              <a:buSzPct val="115000"/>
              <a:buFont typeface="Arial"/>
              <a:buChar char="•"/>
            </a:pPr>
            <a:r>
              <a:rPr lang="en-US" b="1">
                <a:solidFill>
                  <a:schemeClr val="tx1">
                    <a:lumMod val="85000"/>
                    <a:lumOff val="15000"/>
                  </a:schemeClr>
                </a:solidFill>
              </a:rPr>
              <a:t>Utilizes Shari‘ah-compliant contracts such as:</a:t>
            </a:r>
          </a:p>
          <a:p>
            <a:pPr marL="742950" lvl="1" indent="-285750">
              <a:spcBef>
                <a:spcPct val="20000"/>
              </a:spcBef>
              <a:spcAft>
                <a:spcPts val="600"/>
              </a:spcAft>
              <a:buClr>
                <a:schemeClr val="accent1"/>
              </a:buClr>
              <a:buSzPct val="115000"/>
              <a:buFont typeface="Arial"/>
              <a:buChar char="•"/>
            </a:pPr>
            <a:r>
              <a:rPr lang="en-US" b="1">
                <a:solidFill>
                  <a:schemeClr val="tx1">
                    <a:lumMod val="85000"/>
                    <a:lumOff val="15000"/>
                  </a:schemeClr>
                </a:solidFill>
              </a:rPr>
              <a:t>Sale (Bay‘)</a:t>
            </a:r>
          </a:p>
          <a:p>
            <a:pPr marL="742950" lvl="1" indent="-285750">
              <a:spcBef>
                <a:spcPct val="20000"/>
              </a:spcBef>
              <a:spcAft>
                <a:spcPts val="600"/>
              </a:spcAft>
              <a:buClr>
                <a:schemeClr val="accent1"/>
              </a:buClr>
              <a:buSzPct val="115000"/>
              <a:buFont typeface="Arial"/>
              <a:buChar char="•"/>
            </a:pPr>
            <a:r>
              <a:rPr lang="en-US" b="1">
                <a:solidFill>
                  <a:schemeClr val="tx1">
                    <a:lumMod val="85000"/>
                    <a:lumOff val="15000"/>
                  </a:schemeClr>
                </a:solidFill>
              </a:rPr>
              <a:t>Lease (Ijarah)</a:t>
            </a:r>
          </a:p>
          <a:p>
            <a:pPr marL="742950" lvl="1" indent="-285750">
              <a:spcBef>
                <a:spcPct val="20000"/>
              </a:spcBef>
              <a:spcAft>
                <a:spcPts val="600"/>
              </a:spcAft>
              <a:buClr>
                <a:schemeClr val="accent1"/>
              </a:buClr>
              <a:buSzPct val="115000"/>
              <a:buFont typeface="Arial"/>
              <a:buChar char="•"/>
            </a:pPr>
            <a:r>
              <a:rPr lang="en-US" b="1">
                <a:solidFill>
                  <a:schemeClr val="tx1">
                    <a:lumMod val="85000"/>
                    <a:lumOff val="15000"/>
                  </a:schemeClr>
                </a:solidFill>
              </a:rPr>
              <a:t>Partnerships (Musharakah / Mudarabah)</a:t>
            </a:r>
          </a:p>
          <a:p>
            <a:pPr>
              <a:spcBef>
                <a:spcPct val="20000"/>
              </a:spcBef>
              <a:spcAft>
                <a:spcPts val="600"/>
              </a:spcAft>
              <a:buClr>
                <a:schemeClr val="accent1"/>
              </a:buClr>
              <a:buSzPct val="115000"/>
              <a:buFont typeface="Arial"/>
              <a:buChar char="•"/>
            </a:pPr>
            <a:r>
              <a:rPr lang="en-US" b="1">
                <a:solidFill>
                  <a:schemeClr val="tx1">
                    <a:lumMod val="85000"/>
                    <a:lumOff val="15000"/>
                  </a:schemeClr>
                </a:solidFill>
              </a:rPr>
              <a:t>Ensures a direct link between finance and productive economic activity.</a:t>
            </a:r>
          </a:p>
        </p:txBody>
      </p:sp>
    </p:spTree>
    <p:extLst>
      <p:ext uri="{BB962C8B-B14F-4D97-AF65-F5344CB8AC3E}">
        <p14:creationId xmlns:p14="http://schemas.microsoft.com/office/powerpoint/2010/main" val="502581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C93797FD-7F0A-483E-966E-7FE88F8D8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 name="Picture 9">
              <a:extLst>
                <a:ext uri="{FF2B5EF4-FFF2-40B4-BE49-F238E27FC236}">
                  <a16:creationId xmlns:a16="http://schemas.microsoft.com/office/drawing/2014/main" id="{94299858-315B-4242-A342-32FD05E4DEE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a:extLst>
                <a:ext uri="{FF2B5EF4-FFF2-40B4-BE49-F238E27FC236}">
                  <a16:creationId xmlns:a16="http://schemas.microsoft.com/office/drawing/2014/main" id="{5783D501-1479-4FE1-A62C-B9C862498C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C53C2CCF-3504-410A-A978-9BCC7D295A0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 name="Picture 12">
              <a:extLst>
                <a:ext uri="{FF2B5EF4-FFF2-40B4-BE49-F238E27FC236}">
                  <a16:creationId xmlns:a16="http://schemas.microsoft.com/office/drawing/2014/main" id="{444AA77E-0BD7-413F-9123-2CDF296BAD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7" name="Straight Connector 26">
            <a:extLst>
              <a:ext uri="{FF2B5EF4-FFF2-40B4-BE49-F238E27FC236}">
                <a16:creationId xmlns:a16="http://schemas.microsoft.com/office/drawing/2014/main" id="{DDB3BAEE-5BE4-4B17-A2DA-B334759C4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8" name="Rectangle 27">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31" name="Rectangle 30">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extBox 2">
            <a:extLst>
              <a:ext uri="{FF2B5EF4-FFF2-40B4-BE49-F238E27FC236}">
                <a16:creationId xmlns:a16="http://schemas.microsoft.com/office/drawing/2014/main" id="{BCF90804-0442-A1DB-92D9-B4340F0E13CE}"/>
              </a:ext>
            </a:extLst>
          </p:cNvPr>
          <p:cNvGraphicFramePr/>
          <p:nvPr>
            <p:extLst>
              <p:ext uri="{D42A27DB-BD31-4B8C-83A1-F6EECF244321}">
                <p14:modId xmlns:p14="http://schemas.microsoft.com/office/powerpoint/2010/main" val="3156651185"/>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a:extLst>
              <a:ext uri="{FF2B5EF4-FFF2-40B4-BE49-F238E27FC236}">
                <a16:creationId xmlns:a16="http://schemas.microsoft.com/office/drawing/2014/main" id="{E12E9E69-F1B1-749F-F85D-8882B7DE1B1C}"/>
              </a:ext>
            </a:extLst>
          </p:cNvPr>
          <p:cNvSpPr txBox="1"/>
          <p:nvPr/>
        </p:nvSpPr>
        <p:spPr>
          <a:xfrm>
            <a:off x="883378" y="2440501"/>
            <a:ext cx="3106359" cy="954107"/>
          </a:xfrm>
          <a:prstGeom prst="rect">
            <a:avLst/>
          </a:prstGeom>
          <a:noFill/>
        </p:spPr>
        <p:txBody>
          <a:bodyPr wrap="square">
            <a:spAutoFit/>
          </a:bodyPr>
          <a:lstStyle/>
          <a:p>
            <a:pPr lvl="0"/>
            <a:r>
              <a:rPr lang="en-US" sz="2800" b="1" dirty="0"/>
              <a:t>2. Limited Use of Loans</a:t>
            </a:r>
            <a:endParaRPr lang="en-US" sz="2800" dirty="0"/>
          </a:p>
        </p:txBody>
      </p:sp>
    </p:spTree>
    <p:extLst>
      <p:ext uri="{BB962C8B-B14F-4D97-AF65-F5344CB8AC3E}">
        <p14:creationId xmlns:p14="http://schemas.microsoft.com/office/powerpoint/2010/main" val="75275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93797FD-7F0A-483E-966E-7FE88F8D8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6" name="Picture 25">
              <a:extLst>
                <a:ext uri="{FF2B5EF4-FFF2-40B4-BE49-F238E27FC236}">
                  <a16:creationId xmlns:a16="http://schemas.microsoft.com/office/drawing/2014/main" id="{94299858-315B-4242-A342-32FD05E4DEE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5783D501-1479-4FE1-A62C-B9C862498C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7" name="Picture 26">
              <a:extLst>
                <a:ext uri="{FF2B5EF4-FFF2-40B4-BE49-F238E27FC236}">
                  <a16:creationId xmlns:a16="http://schemas.microsoft.com/office/drawing/2014/main" id="{C53C2CCF-3504-410A-A978-9BCC7D295A0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 name="Picture 12">
              <a:extLst>
                <a:ext uri="{FF2B5EF4-FFF2-40B4-BE49-F238E27FC236}">
                  <a16:creationId xmlns:a16="http://schemas.microsoft.com/office/drawing/2014/main" id="{444AA77E-0BD7-413F-9123-2CDF296BAD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5" name="Straight Connector 14">
            <a:extLst>
              <a:ext uri="{FF2B5EF4-FFF2-40B4-BE49-F238E27FC236}">
                <a16:creationId xmlns:a16="http://schemas.microsoft.com/office/drawing/2014/main" id="{DDB3BAEE-5BE4-4B17-A2DA-B334759C4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graphicFrame>
        <p:nvGraphicFramePr>
          <p:cNvPr id="5" name="TextBox 2">
            <a:extLst>
              <a:ext uri="{FF2B5EF4-FFF2-40B4-BE49-F238E27FC236}">
                <a16:creationId xmlns:a16="http://schemas.microsoft.com/office/drawing/2014/main" id="{8B0DDE15-98A5-1497-646C-599DE4C9ECD2}"/>
              </a:ext>
            </a:extLst>
          </p:cNvPr>
          <p:cNvGraphicFramePr/>
          <p:nvPr>
            <p:extLst>
              <p:ext uri="{D42A27DB-BD31-4B8C-83A1-F6EECF244321}">
                <p14:modId xmlns:p14="http://schemas.microsoft.com/office/powerpoint/2010/main" val="783310999"/>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172" name="Picture 4" descr="Virtual Asset Service Providers">
            <a:extLst>
              <a:ext uri="{FF2B5EF4-FFF2-40B4-BE49-F238E27FC236}">
                <a16:creationId xmlns:a16="http://schemas.microsoft.com/office/drawing/2014/main" id="{FE58FE79-CF81-2CE9-FD5F-0EFACF78D36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15276" y="890892"/>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to Derivatives. Financial Derivatives ...">
            <a:extLst>
              <a:ext uri="{FF2B5EF4-FFF2-40B4-BE49-F238E27FC236}">
                <a16:creationId xmlns:a16="http://schemas.microsoft.com/office/drawing/2014/main" id="{700FDE43-00A8-3CA6-AF63-9C817DCBEFF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57960" y="4851929"/>
            <a:ext cx="3445727" cy="15906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3" name="Multiplication Sign 22">
            <a:extLst>
              <a:ext uri="{FF2B5EF4-FFF2-40B4-BE49-F238E27FC236}">
                <a16:creationId xmlns:a16="http://schemas.microsoft.com/office/drawing/2014/main" id="{15EF5018-D8A2-6665-6B92-C30D6F33C3BA}"/>
              </a:ext>
            </a:extLst>
          </p:cNvPr>
          <p:cNvSpPr/>
          <p:nvPr/>
        </p:nvSpPr>
        <p:spPr>
          <a:xfrm>
            <a:off x="4098073" y="5249340"/>
            <a:ext cx="457200" cy="350917"/>
          </a:xfrm>
          <a:prstGeom prst="mathMultipl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Multiplication Sign 24">
            <a:extLst>
              <a:ext uri="{FF2B5EF4-FFF2-40B4-BE49-F238E27FC236}">
                <a16:creationId xmlns:a16="http://schemas.microsoft.com/office/drawing/2014/main" id="{5299BCB6-D0F1-F13B-7ADB-530A5BAAB6D6}"/>
              </a:ext>
            </a:extLst>
          </p:cNvPr>
          <p:cNvSpPr/>
          <p:nvPr/>
        </p:nvSpPr>
        <p:spPr>
          <a:xfrm>
            <a:off x="4860569" y="5217994"/>
            <a:ext cx="457200" cy="350917"/>
          </a:xfrm>
          <a:prstGeom prst="mathMultipl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Multiplication Sign 27">
            <a:extLst>
              <a:ext uri="{FF2B5EF4-FFF2-40B4-BE49-F238E27FC236}">
                <a16:creationId xmlns:a16="http://schemas.microsoft.com/office/drawing/2014/main" id="{AA202D71-9BDD-8168-AA79-A6F67362061B}"/>
              </a:ext>
            </a:extLst>
          </p:cNvPr>
          <p:cNvSpPr/>
          <p:nvPr/>
        </p:nvSpPr>
        <p:spPr>
          <a:xfrm>
            <a:off x="5623065" y="5186648"/>
            <a:ext cx="457200" cy="350917"/>
          </a:xfrm>
          <a:prstGeom prst="mathMultipl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Multiplication Sign 28">
            <a:extLst>
              <a:ext uri="{FF2B5EF4-FFF2-40B4-BE49-F238E27FC236}">
                <a16:creationId xmlns:a16="http://schemas.microsoft.com/office/drawing/2014/main" id="{0A96163F-82C7-D6BA-01F1-64182D512922}"/>
              </a:ext>
            </a:extLst>
          </p:cNvPr>
          <p:cNvSpPr/>
          <p:nvPr/>
        </p:nvSpPr>
        <p:spPr>
          <a:xfrm>
            <a:off x="6385561" y="5155302"/>
            <a:ext cx="457200" cy="350917"/>
          </a:xfrm>
          <a:prstGeom prst="mathMultipl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1471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27" name="Group 8226">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8200" name="Picture 8199">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201" name="Rectangle 8200">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202" name="Picture 8201">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8203" name="Picture 8202">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8228" name="Straight Connector 8227">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0674B2B3-FAD9-96E7-853A-C448A7C3124A}"/>
              </a:ext>
            </a:extLst>
          </p:cNvPr>
          <p:cNvSpPr txBox="1"/>
          <p:nvPr/>
        </p:nvSpPr>
        <p:spPr>
          <a:xfrm>
            <a:off x="1295402" y="2556932"/>
            <a:ext cx="6256866" cy="3318936"/>
          </a:xfrm>
          <a:prstGeom prst="rect">
            <a:avLst/>
          </a:prstGeom>
        </p:spPr>
        <p:txBody>
          <a:bodyPr vert="horz" lIns="91440" tIns="45720" rIns="91440" bIns="45720" rtlCol="0" anchor="t">
            <a:normAutofit/>
          </a:bodyPr>
          <a:lstStyle/>
          <a:p>
            <a:pPr>
              <a:spcBef>
                <a:spcPct val="20000"/>
              </a:spcBef>
              <a:spcAft>
                <a:spcPts val="600"/>
              </a:spcAft>
              <a:buClr>
                <a:schemeClr val="accent1"/>
              </a:buClr>
              <a:buSzPct val="115000"/>
              <a:buFont typeface="Arial"/>
              <a:buChar char="•"/>
            </a:pPr>
            <a:r>
              <a:rPr lang="en-US" b="1">
                <a:solidFill>
                  <a:srgbClr val="262626"/>
                </a:solidFill>
              </a:rPr>
              <a:t>4. Compliance with Shari‘ah Norms</a:t>
            </a:r>
          </a:p>
          <a:p>
            <a:pPr>
              <a:spcBef>
                <a:spcPct val="20000"/>
              </a:spcBef>
              <a:spcAft>
                <a:spcPts val="600"/>
              </a:spcAft>
              <a:buClr>
                <a:schemeClr val="accent1"/>
              </a:buClr>
              <a:buSzPct val="115000"/>
              <a:buFont typeface="Arial"/>
              <a:buChar char="•"/>
            </a:pPr>
            <a:r>
              <a:rPr lang="en-US" b="1">
                <a:solidFill>
                  <a:srgbClr val="262626"/>
                </a:solidFill>
              </a:rPr>
              <a:t>Islamic finance strictly avoids transactions involving:</a:t>
            </a:r>
          </a:p>
          <a:p>
            <a:pPr>
              <a:spcBef>
                <a:spcPct val="20000"/>
              </a:spcBef>
              <a:spcAft>
                <a:spcPts val="600"/>
              </a:spcAft>
              <a:buClr>
                <a:schemeClr val="accent1"/>
              </a:buClr>
              <a:buSzPct val="115000"/>
              <a:buFont typeface="Arial"/>
              <a:buChar char="•"/>
            </a:pPr>
            <a:r>
              <a:rPr lang="en-US" b="1">
                <a:solidFill>
                  <a:srgbClr val="262626"/>
                </a:solidFill>
              </a:rPr>
              <a:t>Riba (interest or usury)</a:t>
            </a:r>
          </a:p>
          <a:p>
            <a:pPr>
              <a:spcBef>
                <a:spcPct val="20000"/>
              </a:spcBef>
              <a:spcAft>
                <a:spcPts val="600"/>
              </a:spcAft>
              <a:buClr>
                <a:schemeClr val="accent1"/>
              </a:buClr>
              <a:buSzPct val="115000"/>
              <a:buFont typeface="Arial"/>
              <a:buChar char="•"/>
            </a:pPr>
            <a:r>
              <a:rPr lang="en-US" b="1">
                <a:solidFill>
                  <a:srgbClr val="262626"/>
                </a:solidFill>
              </a:rPr>
              <a:t>Gharar (excessive uncertainty or ambiguity)</a:t>
            </a:r>
          </a:p>
          <a:p>
            <a:pPr>
              <a:spcBef>
                <a:spcPct val="20000"/>
              </a:spcBef>
              <a:spcAft>
                <a:spcPts val="600"/>
              </a:spcAft>
              <a:buClr>
                <a:schemeClr val="accent1"/>
              </a:buClr>
              <a:buSzPct val="115000"/>
              <a:buFont typeface="Arial"/>
              <a:buChar char="•"/>
            </a:pPr>
            <a:r>
              <a:rPr lang="en-US" b="1">
                <a:solidFill>
                  <a:srgbClr val="262626"/>
                </a:solidFill>
              </a:rPr>
              <a:t>Haram activities, including unethical sectors (e.g., alcohol, gambling, etc.)</a:t>
            </a:r>
          </a:p>
        </p:txBody>
      </p:sp>
      <p:pic>
        <p:nvPicPr>
          <p:cNvPr id="8194" name="Picture 2" descr="Shariah Compliant Investments and ...">
            <a:extLst>
              <a:ext uri="{FF2B5EF4-FFF2-40B4-BE49-F238E27FC236}">
                <a16:creationId xmlns:a16="http://schemas.microsoft.com/office/drawing/2014/main" id="{5D659CC8-DBC4-EB62-671B-55CC4BE2808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85026" y="3411636"/>
            <a:ext cx="2739728" cy="1431728"/>
          </a:xfrm>
          <a:prstGeom prst="rect">
            <a:avLst/>
          </a:prstGeom>
          <a:ln w="57150" cmpd="thickThin">
            <a:solidFill>
              <a:srgbClr val="7F7F7F"/>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066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C93797FD-7F0A-483E-966E-7FE88F8D8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 name="Picture 9">
              <a:extLst>
                <a:ext uri="{FF2B5EF4-FFF2-40B4-BE49-F238E27FC236}">
                  <a16:creationId xmlns:a16="http://schemas.microsoft.com/office/drawing/2014/main" id="{94299858-315B-4242-A342-32FD05E4DEE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a:extLst>
                <a:ext uri="{FF2B5EF4-FFF2-40B4-BE49-F238E27FC236}">
                  <a16:creationId xmlns:a16="http://schemas.microsoft.com/office/drawing/2014/main" id="{5783D501-1479-4FE1-A62C-B9C862498C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C53C2CCF-3504-410A-A978-9BCC7D295A0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 name="Picture 12">
              <a:extLst>
                <a:ext uri="{FF2B5EF4-FFF2-40B4-BE49-F238E27FC236}">
                  <a16:creationId xmlns:a16="http://schemas.microsoft.com/office/drawing/2014/main" id="{444AA77E-0BD7-413F-9123-2CDF296BAD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7" name="Straight Connector 26">
            <a:extLst>
              <a:ext uri="{FF2B5EF4-FFF2-40B4-BE49-F238E27FC236}">
                <a16:creationId xmlns:a16="http://schemas.microsoft.com/office/drawing/2014/main" id="{DDB3BAEE-5BE4-4B17-A2DA-B334759C4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8" name="Rectangle 27">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31" name="Rectangle 30">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extBox 2">
            <a:extLst>
              <a:ext uri="{FF2B5EF4-FFF2-40B4-BE49-F238E27FC236}">
                <a16:creationId xmlns:a16="http://schemas.microsoft.com/office/drawing/2014/main" id="{3496CFB8-A1D4-D199-8D0B-256F363690F9}"/>
              </a:ext>
            </a:extLst>
          </p:cNvPr>
          <p:cNvGraphicFramePr/>
          <p:nvPr>
            <p:extLst>
              <p:ext uri="{D42A27DB-BD31-4B8C-83A1-F6EECF244321}">
                <p14:modId xmlns:p14="http://schemas.microsoft.com/office/powerpoint/2010/main" val="3269323446"/>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F89850DF-BD08-886F-6C9D-723B803E4F67}"/>
              </a:ext>
            </a:extLst>
          </p:cNvPr>
          <p:cNvSpPr txBox="1"/>
          <p:nvPr/>
        </p:nvSpPr>
        <p:spPr>
          <a:xfrm>
            <a:off x="585786" y="1850976"/>
            <a:ext cx="3552006" cy="3539430"/>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The most critical challenge and fundamental impediment facing Islamic finance originates from the legislative framework established by the U.S. National Banking Act of 1863</a:t>
            </a:r>
            <a:r>
              <a:rPr lang="en-US" sz="2400" b="1" dirty="0">
                <a:latin typeface="Times New Roman" panose="02020603050405020304" pitchFamily="18" charset="0"/>
                <a:cs typeface="Times New Roman" panose="02020603050405020304" pitchFamily="18" charset="0"/>
              </a:rPr>
              <a:t>, </a:t>
            </a:r>
            <a:r>
              <a:rPr lang="en-US" sz="2000" b="1" kern="0" dirty="0">
                <a:effectLst/>
                <a:latin typeface="Times New Roman" panose="02020603050405020304" pitchFamily="18" charset="0"/>
                <a:ea typeface="Times New Roman" panose="02020603050405020304" pitchFamily="18" charset="0"/>
              </a:rPr>
              <a:t>which eliminated national banks' involvement in the business sector and limited their function to intermediation.</a:t>
            </a:r>
            <a:endParaRPr lang="en-US" sz="2000" b="1" dirty="0">
              <a:latin typeface="Times New Roman" panose="02020603050405020304" pitchFamily="18" charset="0"/>
              <a:cs typeface="Times New Roman" panose="02020603050405020304" pitchFamily="18" charset="0"/>
            </a:endParaRPr>
          </a:p>
        </p:txBody>
      </p:sp>
      <p:pic>
        <p:nvPicPr>
          <p:cNvPr id="8" name="Picture 2" descr="Founding of the National Banking System ...">
            <a:extLst>
              <a:ext uri="{FF2B5EF4-FFF2-40B4-BE49-F238E27FC236}">
                <a16:creationId xmlns:a16="http://schemas.microsoft.com/office/drawing/2014/main" id="{EDE452C4-1747-82DE-FBAC-1C4982ED7460}"/>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965923" y="-1786"/>
            <a:ext cx="2332068" cy="205171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BF3896C7-B9F8-32C6-A1A2-E72EE0B15C91}"/>
              </a:ext>
            </a:extLst>
          </p:cNvPr>
          <p:cNvSpPr/>
          <p:nvPr/>
        </p:nvSpPr>
        <p:spPr>
          <a:xfrm>
            <a:off x="5192507" y="1792482"/>
            <a:ext cx="510677" cy="47682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solidFill>
                  <a:schemeClr val="bg1"/>
                </a:solidFill>
              </a:rPr>
              <a:t>1</a:t>
            </a:r>
          </a:p>
        </p:txBody>
      </p:sp>
      <p:sp>
        <p:nvSpPr>
          <p:cNvPr id="16" name="Oval 15">
            <a:extLst>
              <a:ext uri="{FF2B5EF4-FFF2-40B4-BE49-F238E27FC236}">
                <a16:creationId xmlns:a16="http://schemas.microsoft.com/office/drawing/2014/main" id="{645E844C-E090-E931-6BCA-EB34B78159ED}"/>
              </a:ext>
            </a:extLst>
          </p:cNvPr>
          <p:cNvSpPr/>
          <p:nvPr/>
        </p:nvSpPr>
        <p:spPr>
          <a:xfrm>
            <a:off x="5258741" y="2485551"/>
            <a:ext cx="510677" cy="476829"/>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solidFill>
                  <a:schemeClr val="bg1"/>
                </a:solidFill>
              </a:rPr>
              <a:t>2</a:t>
            </a:r>
          </a:p>
        </p:txBody>
      </p:sp>
      <p:sp>
        <p:nvSpPr>
          <p:cNvPr id="18" name="Oval 17">
            <a:extLst>
              <a:ext uri="{FF2B5EF4-FFF2-40B4-BE49-F238E27FC236}">
                <a16:creationId xmlns:a16="http://schemas.microsoft.com/office/drawing/2014/main" id="{B0DF29A4-C201-FBBE-0F20-ECD2F70CF221}"/>
              </a:ext>
            </a:extLst>
          </p:cNvPr>
          <p:cNvSpPr/>
          <p:nvPr/>
        </p:nvSpPr>
        <p:spPr>
          <a:xfrm>
            <a:off x="5211685" y="3382276"/>
            <a:ext cx="510677" cy="47682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schemeClr val="bg1"/>
                </a:solidFill>
              </a:rPr>
              <a:t>3</a:t>
            </a:r>
          </a:p>
        </p:txBody>
      </p:sp>
    </p:spTree>
    <p:extLst>
      <p:ext uri="{BB962C8B-B14F-4D97-AF65-F5344CB8AC3E}">
        <p14:creationId xmlns:p14="http://schemas.microsoft.com/office/powerpoint/2010/main" val="2998099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98EDF0-C156-E3F6-A599-1CE9C5F3DC4A}"/>
              </a:ext>
            </a:extLst>
          </p:cNvPr>
          <p:cNvSpPr txBox="1"/>
          <p:nvPr/>
        </p:nvSpPr>
        <p:spPr>
          <a:xfrm>
            <a:off x="3091038" y="1170878"/>
            <a:ext cx="7982123" cy="4401205"/>
          </a:xfrm>
          <a:prstGeom prst="rect">
            <a:avLst/>
          </a:prstGeom>
          <a:noFill/>
        </p:spPr>
        <p:txBody>
          <a:bodyPr wrap="square">
            <a:spAutoFit/>
          </a:bodyPr>
          <a:lstStyle/>
          <a:p>
            <a:r>
              <a:rPr lang="en-US" sz="2000" b="1" dirty="0"/>
              <a:t>The banking sector was subsequently entirely isolated from other businesses by the American government following the Great Depression of 1929, and numerous countries, including Muslim nations, have extensively implemented the same law. Therefore, the law forbids banks from holding any inventory or real estate. </a:t>
            </a:r>
          </a:p>
          <a:p>
            <a:r>
              <a:rPr lang="en-US" sz="2000" b="1" dirty="0"/>
              <a:t>For instance, </a:t>
            </a:r>
            <a:r>
              <a:rPr lang="en-US" sz="2000" b="1" dirty="0">
                <a:solidFill>
                  <a:srgbClr val="FF0000"/>
                </a:solidFill>
              </a:rPr>
              <a:t>Article 7 of Uzbekistan’s Law on Banks and Banking Activities</a:t>
            </a:r>
            <a:r>
              <a:rPr lang="en-US" sz="2000" b="1" dirty="0"/>
              <a:t> prohibits commercial banks from engaging in productive trade and insurance activities. However, Islamic banks base their operations on sale, lease, and partnership contracts, which require direct participation in commercial transactions. Therefore, the current article is considered a fundamental obstacle to the development of Islamic banking in the country. Even conventional banks wishing to offer Islamic financial services through dedicated Islamic windows have expressed concerns about this legal restriction.</a:t>
            </a:r>
          </a:p>
        </p:txBody>
      </p:sp>
      <p:pic>
        <p:nvPicPr>
          <p:cNvPr id="9218" name="Picture 2" descr="ENSURING JUSTICE AND THE RULE OF LAW IN ...">
            <a:extLst>
              <a:ext uri="{FF2B5EF4-FFF2-40B4-BE49-F238E27FC236}">
                <a16:creationId xmlns:a16="http://schemas.microsoft.com/office/drawing/2014/main" id="{8BDCCD75-4956-DE8A-76B3-9B2E0FE293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2144">
            <a:off x="950128" y="3226933"/>
            <a:ext cx="1867031" cy="13297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9E1D232-6E50-C67A-EAC2-CA63EDDBA5C2}"/>
              </a:ext>
            </a:extLst>
          </p:cNvPr>
          <p:cNvPicPr>
            <a:picLocks noChangeAspect="1"/>
          </p:cNvPicPr>
          <p:nvPr/>
        </p:nvPicPr>
        <p:blipFill>
          <a:blip r:embed="rId3"/>
          <a:stretch>
            <a:fillRect/>
          </a:stretch>
        </p:blipFill>
        <p:spPr>
          <a:xfrm rot="20072604">
            <a:off x="1069775" y="1076997"/>
            <a:ext cx="1689071" cy="1927224"/>
          </a:xfrm>
          <a:prstGeom prst="ellipse">
            <a:avLst/>
          </a:prstGeom>
          <a:ln>
            <a:noFill/>
          </a:ln>
          <a:effectLst>
            <a:softEdge rad="112500"/>
          </a:effectLst>
        </p:spPr>
      </p:pic>
      <p:pic>
        <p:nvPicPr>
          <p:cNvPr id="15" name="Picture 14">
            <a:extLst>
              <a:ext uri="{FF2B5EF4-FFF2-40B4-BE49-F238E27FC236}">
                <a16:creationId xmlns:a16="http://schemas.microsoft.com/office/drawing/2014/main" id="{1D95DEB3-C2B1-7B85-FFCA-51924D71597D}"/>
              </a:ext>
            </a:extLst>
          </p:cNvPr>
          <p:cNvPicPr>
            <a:picLocks noChangeAspect="1"/>
          </p:cNvPicPr>
          <p:nvPr/>
        </p:nvPicPr>
        <p:blipFill>
          <a:blip r:embed="rId4"/>
          <a:stretch>
            <a:fillRect/>
          </a:stretch>
        </p:blipFill>
        <p:spPr>
          <a:xfrm rot="214970">
            <a:off x="1349297" y="4816737"/>
            <a:ext cx="1813595" cy="1282980"/>
          </a:xfrm>
          <a:prstGeom prst="ellipse">
            <a:avLst/>
          </a:prstGeom>
          <a:ln>
            <a:noFill/>
          </a:ln>
          <a:effectLst>
            <a:softEdge rad="112500"/>
          </a:effectLst>
        </p:spPr>
      </p:pic>
    </p:spTree>
    <p:extLst>
      <p:ext uri="{BB962C8B-B14F-4D97-AF65-F5344CB8AC3E}">
        <p14:creationId xmlns:p14="http://schemas.microsoft.com/office/powerpoint/2010/main" val="3461706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249" name="Group 10248">
            <a:extLst>
              <a:ext uri="{FF2B5EF4-FFF2-40B4-BE49-F238E27FC236}">
                <a16:creationId xmlns:a16="http://schemas.microsoft.com/office/drawing/2014/main" id="{C4018560-A1B9-4D3C-B032-951724CDD7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250" name="Picture 10249">
              <a:extLst>
                <a:ext uri="{FF2B5EF4-FFF2-40B4-BE49-F238E27FC236}">
                  <a16:creationId xmlns:a16="http://schemas.microsoft.com/office/drawing/2014/main" id="{C62B19BF-51B9-4290-AEA8-389BB411958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251" name="Rectangle 10250">
              <a:extLst>
                <a:ext uri="{FF2B5EF4-FFF2-40B4-BE49-F238E27FC236}">
                  <a16:creationId xmlns:a16="http://schemas.microsoft.com/office/drawing/2014/main" id="{69940D90-AB68-4B4D-8001-839F3B28C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252" name="Picture 10251">
              <a:extLst>
                <a:ext uri="{FF2B5EF4-FFF2-40B4-BE49-F238E27FC236}">
                  <a16:creationId xmlns:a16="http://schemas.microsoft.com/office/drawing/2014/main" id="{4E0E095C-2B33-4957-9D0D-EE4ABDE1EA3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0253" name="Picture 10252">
              <a:extLst>
                <a:ext uri="{FF2B5EF4-FFF2-40B4-BE49-F238E27FC236}">
                  <a16:creationId xmlns:a16="http://schemas.microsoft.com/office/drawing/2014/main" id="{8095A9A2-AE81-4840-9F6F-305708B87CA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0255" name="Straight Connector 10254">
            <a:extLst>
              <a:ext uri="{FF2B5EF4-FFF2-40B4-BE49-F238E27FC236}">
                <a16:creationId xmlns:a16="http://schemas.microsoft.com/office/drawing/2014/main" id="{680E036D-DDAD-4AFE-AB68-D910280A76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0257" name="Rectangle 10256">
            <a:extLst>
              <a:ext uri="{FF2B5EF4-FFF2-40B4-BE49-F238E27FC236}">
                <a16:creationId xmlns:a16="http://schemas.microsoft.com/office/drawing/2014/main" id="{AFF43104-F524-418A-A0E3-3146340AB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59" name="Group 10258">
            <a:extLst>
              <a:ext uri="{FF2B5EF4-FFF2-40B4-BE49-F238E27FC236}">
                <a16:creationId xmlns:a16="http://schemas.microsoft.com/office/drawing/2014/main" id="{323E5CD5-3226-4DDD-97AC-81C8F40E09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260" name="Picture 10259">
              <a:extLst>
                <a:ext uri="{FF2B5EF4-FFF2-40B4-BE49-F238E27FC236}">
                  <a16:creationId xmlns:a16="http://schemas.microsoft.com/office/drawing/2014/main" id="{858B6703-6BCA-4414-A7FC-BA111255B1A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261" name="Rectangle 10260">
              <a:extLst>
                <a:ext uri="{FF2B5EF4-FFF2-40B4-BE49-F238E27FC236}">
                  <a16:creationId xmlns:a16="http://schemas.microsoft.com/office/drawing/2014/main" id="{76826A85-B5BB-4A9B-819E-AF5A0B30A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262" name="Picture 10261">
              <a:extLst>
                <a:ext uri="{FF2B5EF4-FFF2-40B4-BE49-F238E27FC236}">
                  <a16:creationId xmlns:a16="http://schemas.microsoft.com/office/drawing/2014/main" id="{B8A6C787-E24E-48D0-AF26-F35E43180E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0263" name="Picture 10262">
              <a:extLst>
                <a:ext uri="{FF2B5EF4-FFF2-40B4-BE49-F238E27FC236}">
                  <a16:creationId xmlns:a16="http://schemas.microsoft.com/office/drawing/2014/main" id="{E55A8260-917C-4DAC-A284-2A6E124FC9E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0265" name="Rectangle 10264">
            <a:extLst>
              <a:ext uri="{FF2B5EF4-FFF2-40B4-BE49-F238E27FC236}">
                <a16:creationId xmlns:a16="http://schemas.microsoft.com/office/drawing/2014/main" id="{B6ABA3F9-ECC4-45D8-8538-B7EEC4D27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72384" cy="453542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4" name="Picture 4" descr="Women and Safety of Children ...">
            <a:extLst>
              <a:ext uri="{FF2B5EF4-FFF2-40B4-BE49-F238E27FC236}">
                <a16:creationId xmlns:a16="http://schemas.microsoft.com/office/drawing/2014/main" id="{C49CCA1A-FF06-FA44-2F2E-F76066AA8A6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21600000">
            <a:off x="1257236" y="1549855"/>
            <a:ext cx="2743200" cy="1818860"/>
          </a:xfrm>
          <a:prstGeom prst="rect">
            <a:avLst/>
          </a:prstGeom>
          <a:extLst>
            <a:ext uri="{909E8E84-426E-40DD-AFC4-6F175D3DCCD1}">
              <a14:hiddenFill xmlns:a14="http://schemas.microsoft.com/office/drawing/2010/main">
                <a:solidFill>
                  <a:srgbClr val="FFFFFF"/>
                </a:solidFill>
              </a14:hiddenFill>
            </a:ext>
          </a:extLst>
        </p:spPr>
      </p:pic>
      <p:cxnSp>
        <p:nvCxnSpPr>
          <p:cNvPr id="10267" name="Straight Connector 10266">
            <a:extLst>
              <a:ext uri="{FF2B5EF4-FFF2-40B4-BE49-F238E27FC236}">
                <a16:creationId xmlns:a16="http://schemas.microsoft.com/office/drawing/2014/main" id="{420C8890-1E3E-474D-9D1E-D3E3062B61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44033" y="2400639"/>
            <a:ext cx="6035040" cy="0"/>
          </a:xfrm>
          <a:prstGeom prst="line">
            <a:avLst/>
          </a:prstGeom>
        </p:spPr>
        <p:style>
          <a:lnRef idx="2">
            <a:schemeClr val="accent1"/>
          </a:lnRef>
          <a:fillRef idx="0">
            <a:schemeClr val="accent1"/>
          </a:fillRef>
          <a:effectRef idx="1">
            <a:schemeClr val="accent1"/>
          </a:effectRef>
          <a:fontRef idx="minor">
            <a:schemeClr val="tx1"/>
          </a:fontRef>
        </p:style>
      </p:cxnSp>
      <p:pic>
        <p:nvPicPr>
          <p:cNvPr id="10242" name="Picture 2" descr="DRAFT Law of the Republic of Kazakhstan ...">
            <a:extLst>
              <a:ext uri="{FF2B5EF4-FFF2-40B4-BE49-F238E27FC236}">
                <a16:creationId xmlns:a16="http://schemas.microsoft.com/office/drawing/2014/main" id="{981E2CA5-3445-A924-62F9-0E081D7AF91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1600000">
            <a:off x="1257236" y="3533309"/>
            <a:ext cx="2743200" cy="1651615"/>
          </a:xfrm>
          <a:prstGeom prst="rect">
            <a:avLst/>
          </a:prstGeom>
          <a:extLst>
            <a:ext uri="{909E8E84-426E-40DD-AFC4-6F175D3DCCD1}">
              <a14:hiddenFill xmlns:a14="http://schemas.microsoft.com/office/drawing/2010/main">
                <a:solidFill>
                  <a:srgbClr val="FFFFFF"/>
                </a:solidFill>
              </a14:hiddenFill>
            </a:ext>
          </a:extLst>
        </p:spPr>
      </p:pic>
      <p:sp>
        <p:nvSpPr>
          <p:cNvPr id="4" name="Scroll: Vertical 3">
            <a:extLst>
              <a:ext uri="{FF2B5EF4-FFF2-40B4-BE49-F238E27FC236}">
                <a16:creationId xmlns:a16="http://schemas.microsoft.com/office/drawing/2014/main" id="{7A227380-2951-A162-6A68-106DF3F46214}"/>
              </a:ext>
            </a:extLst>
          </p:cNvPr>
          <p:cNvSpPr/>
          <p:nvPr/>
        </p:nvSpPr>
        <p:spPr>
          <a:xfrm rot="21355869">
            <a:off x="3110619" y="729366"/>
            <a:ext cx="8968711" cy="5899671"/>
          </a:xfrm>
          <a:prstGeom prst="verticalScroll">
            <a:avLst/>
          </a:prstGeom>
        </p:spPr>
        <p:style>
          <a:lnRef idx="2">
            <a:schemeClr val="accent2"/>
          </a:lnRef>
          <a:fillRef idx="1">
            <a:schemeClr val="lt1"/>
          </a:fillRef>
          <a:effectRef idx="0">
            <a:schemeClr val="accent2"/>
          </a:effectRef>
          <a:fontRef idx="minor">
            <a:schemeClr val="dk1"/>
          </a:fontRef>
        </p:style>
        <p:txBody>
          <a:bodyPr rtlCol="0" anchor="ctr"/>
          <a:lstStyle/>
          <a:p>
            <a:pPr>
              <a:spcBef>
                <a:spcPct val="20000"/>
              </a:spcBef>
              <a:spcAft>
                <a:spcPts val="600"/>
              </a:spcAft>
              <a:buClr>
                <a:schemeClr val="accent1"/>
              </a:buClr>
              <a:buSzPct val="115000"/>
              <a:buFont typeface="Arial"/>
              <a:buChar char="•"/>
            </a:pPr>
            <a:endParaRPr lang="en-US" sz="1800" b="1" dirty="0">
              <a:solidFill>
                <a:schemeClr val="tx1">
                  <a:lumMod val="85000"/>
                  <a:lumOff val="15000"/>
                </a:schemeClr>
              </a:solidFill>
              <a:latin typeface="Times New Roman" panose="02020603050405020304" pitchFamily="18" charset="0"/>
              <a:cs typeface="Times New Roman" panose="02020603050405020304" pitchFamily="18" charset="0"/>
            </a:endParaRPr>
          </a:p>
          <a:p>
            <a:pPr>
              <a:spcBef>
                <a:spcPct val="20000"/>
              </a:spcBef>
              <a:spcAft>
                <a:spcPts val="600"/>
              </a:spcAft>
              <a:buClr>
                <a:schemeClr val="accent1"/>
              </a:buClr>
              <a:buSzPct val="115000"/>
              <a:buFont typeface="Arial"/>
              <a:buChar char="•"/>
            </a:pP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In contrast, Kazakhstan’s banking law (notably Article 30 of Law No. 2444/1995) establishes a specific provision that legally permits Islamic banks to:</a:t>
            </a:r>
          </a:p>
          <a:p>
            <a:pPr>
              <a:spcBef>
                <a:spcPct val="20000"/>
              </a:spcBef>
              <a:spcAft>
                <a:spcPts val="600"/>
              </a:spcAft>
              <a:buClr>
                <a:schemeClr val="accent1"/>
              </a:buClr>
              <a:buSzPct val="115000"/>
              <a:buFont typeface="Arial"/>
              <a:buChar char="•"/>
            </a:pP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Trade goods and own inventories acquired with their own funds or investment deposits.</a:t>
            </a:r>
          </a:p>
          <a:p>
            <a:pPr>
              <a:spcBef>
                <a:spcPct val="20000"/>
              </a:spcBef>
              <a:spcAft>
                <a:spcPts val="600"/>
              </a:spcAft>
              <a:buClr>
                <a:schemeClr val="accent1"/>
              </a:buClr>
              <a:buSzPct val="115000"/>
              <a:buFont typeface="Arial"/>
              <a:buChar char="•"/>
            </a:pP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Act as co-owners or trustees of assets purchased under Islamic finance contracts.</a:t>
            </a:r>
          </a:p>
          <a:p>
            <a:pPr marL="457200" marR="0">
              <a:lnSpc>
                <a:spcPct val="115000"/>
              </a:lnSpc>
              <a:spcAft>
                <a:spcPts val="1200"/>
              </a:spcAft>
              <a:buNone/>
            </a:pP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Conduct leasing and other Shariah-compliant financing operations. </a:t>
            </a: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Provide services consistent with Islamic banking principles.</a:t>
            </a:r>
            <a:endPar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15000"/>
              </a:lnSpc>
              <a:spcAft>
                <a:spcPts val="1200"/>
              </a:spcAft>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Hence, Uzbekistan’s banking law must be amended to include similar provisions that accommodate the operational needs of Islamic finance and allow for its development following Shariah principles. </a:t>
            </a:r>
            <a:endPar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1894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Obstacles vs. Barriers – Inspirational ...">
            <a:extLst>
              <a:ext uri="{FF2B5EF4-FFF2-40B4-BE49-F238E27FC236}">
                <a16:creationId xmlns:a16="http://schemas.microsoft.com/office/drawing/2014/main" id="{CBDA02AB-4AEB-3E2E-7E68-0EFDFF789E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12253">
            <a:off x="3803309" y="1260691"/>
            <a:ext cx="4553436" cy="394883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547203BD-CBE0-6ECF-02A3-C9D0DB40A747}"/>
              </a:ext>
            </a:extLst>
          </p:cNvPr>
          <p:cNvSpPr/>
          <p:nvPr/>
        </p:nvSpPr>
        <p:spPr>
          <a:xfrm>
            <a:off x="1416205" y="1025912"/>
            <a:ext cx="1918010" cy="1773044"/>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2</a:t>
            </a:r>
            <a:r>
              <a:rPr lang="en-US" sz="2000" b="1" baseline="30000" dirty="0">
                <a:latin typeface="Times New Roman" panose="02020603050405020304" pitchFamily="18" charset="0"/>
                <a:cs typeface="Times New Roman" panose="02020603050405020304" pitchFamily="18" charset="0"/>
              </a:rPr>
              <a:t>nd</a:t>
            </a:r>
            <a:r>
              <a:rPr lang="en-US" sz="2000" b="1" dirty="0">
                <a:latin typeface="Times New Roman" panose="02020603050405020304" pitchFamily="18" charset="0"/>
                <a:cs typeface="Times New Roman" panose="02020603050405020304" pitchFamily="18" charset="0"/>
              </a:rPr>
              <a:t>  challenge </a:t>
            </a:r>
          </a:p>
        </p:txBody>
      </p:sp>
    </p:spTree>
    <p:extLst>
      <p:ext uri="{BB962C8B-B14F-4D97-AF65-F5344CB8AC3E}">
        <p14:creationId xmlns:p14="http://schemas.microsoft.com/office/powerpoint/2010/main" val="4025040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Magnifying glass showing decling performance">
            <a:extLst>
              <a:ext uri="{FF2B5EF4-FFF2-40B4-BE49-F238E27FC236}">
                <a16:creationId xmlns:a16="http://schemas.microsoft.com/office/drawing/2014/main" id="{FA63E308-58E7-93BD-E19F-75DC0D4369DE}"/>
              </a:ext>
            </a:extLst>
          </p:cNvPr>
          <p:cNvPicPr>
            <a:picLocks noChangeAspect="1"/>
          </p:cNvPicPr>
          <p:nvPr/>
        </p:nvPicPr>
        <p:blipFill>
          <a:blip r:embed="rId2">
            <a:alphaModFix amt="35000"/>
          </a:blip>
          <a:srcRect t="1220" b="14510"/>
          <a:stretch>
            <a:fillRect/>
          </a:stretch>
        </p:blipFill>
        <p:spPr>
          <a:xfrm>
            <a:off x="1005739" y="10"/>
            <a:ext cx="7759120" cy="6167616"/>
          </a:xfrm>
          <a:prstGeom prst="rect">
            <a:avLst/>
          </a:prstGeom>
        </p:spPr>
      </p:pic>
      <p:sp>
        <p:nvSpPr>
          <p:cNvPr id="7" name="TextBox 6">
            <a:extLst>
              <a:ext uri="{FF2B5EF4-FFF2-40B4-BE49-F238E27FC236}">
                <a16:creationId xmlns:a16="http://schemas.microsoft.com/office/drawing/2014/main" id="{0D4C8A33-F6AD-3967-0088-4F16476D23CF}"/>
              </a:ext>
            </a:extLst>
          </p:cNvPr>
          <p:cNvSpPr txBox="1"/>
          <p:nvPr/>
        </p:nvSpPr>
        <p:spPr>
          <a:xfrm>
            <a:off x="1355144" y="690374"/>
            <a:ext cx="10225668" cy="707886"/>
          </a:xfrm>
          <a:prstGeom prst="rect">
            <a:avLst/>
          </a:prstGeom>
          <a:noFill/>
        </p:spPr>
        <p:txBody>
          <a:bodyPr wrap="square">
            <a:spAutoFit/>
          </a:bodyPr>
          <a:lstStyle/>
          <a:p>
            <a:pPr marL="857250" marR="0">
              <a:spcBef>
                <a:spcPct val="20000"/>
              </a:spcBef>
              <a:spcAft>
                <a:spcPts val="600"/>
              </a:spcAft>
              <a:buClr>
                <a:schemeClr val="accent1"/>
              </a:buClr>
              <a:buSzPct val="115000"/>
              <a:buFont typeface="Arial"/>
              <a:buChar char="•"/>
            </a:pPr>
            <a:r>
              <a:rPr lang="en-US" sz="2000" b="1" dirty="0">
                <a:solidFill>
                  <a:srgbClr val="FF0000"/>
                </a:solidFill>
              </a:rPr>
              <a:t>Working under a legal framework that is either partially or completely secular, Islamic financial institutions typically confront five types of issues as follows:</a:t>
            </a:r>
          </a:p>
        </p:txBody>
      </p:sp>
      <p:graphicFrame>
        <p:nvGraphicFramePr>
          <p:cNvPr id="22" name="TextBox 3">
            <a:extLst>
              <a:ext uri="{FF2B5EF4-FFF2-40B4-BE49-F238E27FC236}">
                <a16:creationId xmlns:a16="http://schemas.microsoft.com/office/drawing/2014/main" id="{3709C5C6-C0F8-E909-F482-B01153382CC5}"/>
              </a:ext>
            </a:extLst>
          </p:cNvPr>
          <p:cNvGraphicFramePr/>
          <p:nvPr>
            <p:extLst>
              <p:ext uri="{D42A27DB-BD31-4B8C-83A1-F6EECF244321}">
                <p14:modId xmlns:p14="http://schemas.microsoft.com/office/powerpoint/2010/main" val="98327296"/>
              </p:ext>
            </p:extLst>
          </p:nvPr>
        </p:nvGraphicFramePr>
        <p:xfrm>
          <a:off x="608012" y="2556932"/>
          <a:ext cx="11401851" cy="3318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561737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92D7E81-A918-DC6D-577E-9C27291B02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832" y="1250331"/>
            <a:ext cx="4209586" cy="408134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May be a doodle of 1 person, map and text that says &quot;IslamiQinsights Aset @mnazirk A A Gateway to Islamic Finance &amp; Economics uia f dr-muhammad-nazr-khan-esoo- in @mnazirk83 @IslamiQinsights&quot;">
            <a:extLst>
              <a:ext uri="{FF2B5EF4-FFF2-40B4-BE49-F238E27FC236}">
                <a16:creationId xmlns:a16="http://schemas.microsoft.com/office/drawing/2014/main" id="{F2F01F48-88B7-C24F-8CBC-18C79D8F81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145" y="857250"/>
            <a:ext cx="9129713" cy="51435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65AE046-6E8A-84EF-DB8A-0FCBFE7EFA2C}"/>
              </a:ext>
            </a:extLst>
          </p:cNvPr>
          <p:cNvPicPr>
            <a:picLocks noChangeAspect="1"/>
          </p:cNvPicPr>
          <p:nvPr/>
        </p:nvPicPr>
        <p:blipFill>
          <a:blip r:embed="rId6"/>
          <a:stretch>
            <a:fillRect/>
          </a:stretch>
        </p:blipFill>
        <p:spPr>
          <a:xfrm>
            <a:off x="5245720" y="2245577"/>
            <a:ext cx="1746385" cy="1910882"/>
          </a:xfrm>
          <a:prstGeom prst="ellipse">
            <a:avLst/>
          </a:prstGeom>
          <a:ln>
            <a:noFill/>
          </a:ln>
          <a:effectLst>
            <a:softEdge rad="112500"/>
          </a:effectLst>
        </p:spPr>
      </p:pic>
      <p:sp>
        <p:nvSpPr>
          <p:cNvPr id="11" name="Rectangle: Rounded Corners 10">
            <a:extLst>
              <a:ext uri="{FF2B5EF4-FFF2-40B4-BE49-F238E27FC236}">
                <a16:creationId xmlns:a16="http://schemas.microsoft.com/office/drawing/2014/main" id="{6E9DB2BF-DD9D-7BC7-4423-7E1BD14D5AAE}"/>
              </a:ext>
            </a:extLst>
          </p:cNvPr>
          <p:cNvSpPr/>
          <p:nvPr/>
        </p:nvSpPr>
        <p:spPr>
          <a:xfrm>
            <a:off x="2995962" y="2504844"/>
            <a:ext cx="2149397" cy="50180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ISLAMICINSIGHTS</a:t>
            </a:r>
          </a:p>
        </p:txBody>
      </p:sp>
      <p:pic>
        <p:nvPicPr>
          <p:cNvPr id="13" name="Picture 12">
            <a:extLst>
              <a:ext uri="{FF2B5EF4-FFF2-40B4-BE49-F238E27FC236}">
                <a16:creationId xmlns:a16="http://schemas.microsoft.com/office/drawing/2014/main" id="{5F902F06-9EFF-A9B3-DBFF-096F30805BDF}"/>
              </a:ext>
            </a:extLst>
          </p:cNvPr>
          <p:cNvPicPr>
            <a:picLocks noChangeAspect="1"/>
          </p:cNvPicPr>
          <p:nvPr/>
        </p:nvPicPr>
        <p:blipFill>
          <a:blip r:embed="rId7"/>
          <a:stretch>
            <a:fillRect/>
          </a:stretch>
        </p:blipFill>
        <p:spPr>
          <a:xfrm>
            <a:off x="2460703" y="2103400"/>
            <a:ext cx="2734836" cy="9943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Audio 3">
            <a:hlinkClick r:id="" action="ppaction://media"/>
            <a:extLst>
              <a:ext uri="{FF2B5EF4-FFF2-40B4-BE49-F238E27FC236}">
                <a16:creationId xmlns:a16="http://schemas.microsoft.com/office/drawing/2014/main" id="{8534F429-E522-6526-09D5-4BE6E52FC922}"/>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203125" t="-203125" r="-203125" b="-203125"/>
          <a:stretch>
            <a:fillRect/>
          </a:stretch>
        </p:blipFill>
        <p:spPr>
          <a:xfrm>
            <a:off x="8528304" y="4718304"/>
            <a:ext cx="2057400" cy="2057400"/>
          </a:xfrm>
          <a:prstGeom prst="ellipse">
            <a:avLst/>
          </a:prstGeom>
        </p:spPr>
      </p:pic>
    </p:spTree>
    <p:extLst>
      <p:ext uri="{BB962C8B-B14F-4D97-AF65-F5344CB8AC3E}">
        <p14:creationId xmlns:p14="http://schemas.microsoft.com/office/powerpoint/2010/main" val="407414436"/>
      </p:ext>
    </p:extLst>
  </p:cSld>
  <p:clrMapOvr>
    <a:masterClrMapping/>
  </p:clrMapOvr>
  <mc:AlternateContent xmlns:mc="http://schemas.openxmlformats.org/markup-compatibility/2006" xmlns:p14="http://schemas.microsoft.com/office/powerpoint/2010/main">
    <mc:Choice Requires="p14">
      <p:transition spd="slow" p14:dur="2000" advTm="913"/>
    </mc:Choice>
    <mc:Fallback xmlns="">
      <p:transition spd="slow" advTm="9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0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Özbekistan Merkez Bankası - Vikipedi">
            <a:extLst>
              <a:ext uri="{FF2B5EF4-FFF2-40B4-BE49-F238E27FC236}">
                <a16:creationId xmlns:a16="http://schemas.microsoft.com/office/drawing/2014/main" id="{26C37FFE-9C64-61B5-6112-54A9D4D028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0875" y="1803915"/>
            <a:ext cx="2965221" cy="26646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00B66DA-996C-9592-84B5-B41EA5B69064}"/>
              </a:ext>
            </a:extLst>
          </p:cNvPr>
          <p:cNvPicPr>
            <a:picLocks noChangeAspect="1"/>
          </p:cNvPicPr>
          <p:nvPr/>
        </p:nvPicPr>
        <p:blipFill>
          <a:blip r:embed="rId3"/>
          <a:stretch>
            <a:fillRect/>
          </a:stretch>
        </p:blipFill>
        <p:spPr>
          <a:xfrm>
            <a:off x="9071726" y="4734463"/>
            <a:ext cx="850794" cy="634921"/>
          </a:xfrm>
          <a:prstGeom prst="ellipse">
            <a:avLst/>
          </a:prstGeom>
          <a:ln>
            <a:noFill/>
          </a:ln>
          <a:effectLst>
            <a:softEdge rad="112500"/>
          </a:effectLst>
        </p:spPr>
      </p:pic>
      <p:pic>
        <p:nvPicPr>
          <p:cNvPr id="5" name="Picture 4">
            <a:extLst>
              <a:ext uri="{FF2B5EF4-FFF2-40B4-BE49-F238E27FC236}">
                <a16:creationId xmlns:a16="http://schemas.microsoft.com/office/drawing/2014/main" id="{36A18CAE-DFC8-C29E-562B-32E15108E2D0}"/>
              </a:ext>
            </a:extLst>
          </p:cNvPr>
          <p:cNvPicPr>
            <a:picLocks noChangeAspect="1"/>
          </p:cNvPicPr>
          <p:nvPr/>
        </p:nvPicPr>
        <p:blipFill>
          <a:blip r:embed="rId4"/>
          <a:stretch>
            <a:fillRect/>
          </a:stretch>
        </p:blipFill>
        <p:spPr>
          <a:xfrm>
            <a:off x="2110109" y="5051924"/>
            <a:ext cx="812698" cy="647619"/>
          </a:xfrm>
          <a:prstGeom prst="ellipse">
            <a:avLst/>
          </a:prstGeom>
          <a:ln>
            <a:noFill/>
          </a:ln>
          <a:effectLst>
            <a:softEdge rad="112500"/>
          </a:effectLst>
        </p:spPr>
      </p:pic>
      <p:pic>
        <p:nvPicPr>
          <p:cNvPr id="6" name="Picture 5">
            <a:extLst>
              <a:ext uri="{FF2B5EF4-FFF2-40B4-BE49-F238E27FC236}">
                <a16:creationId xmlns:a16="http://schemas.microsoft.com/office/drawing/2014/main" id="{30E48BD7-3350-0641-9187-1DDDA1ADDD83}"/>
              </a:ext>
            </a:extLst>
          </p:cNvPr>
          <p:cNvPicPr>
            <a:picLocks noChangeAspect="1"/>
          </p:cNvPicPr>
          <p:nvPr/>
        </p:nvPicPr>
        <p:blipFill>
          <a:blip r:embed="rId4"/>
          <a:stretch>
            <a:fillRect/>
          </a:stretch>
        </p:blipFill>
        <p:spPr>
          <a:xfrm>
            <a:off x="1356884" y="2956508"/>
            <a:ext cx="812698" cy="647619"/>
          </a:xfrm>
          <a:prstGeom prst="ellipse">
            <a:avLst/>
          </a:prstGeom>
          <a:ln>
            <a:noFill/>
          </a:ln>
          <a:effectLst>
            <a:softEdge rad="112500"/>
          </a:effectLst>
        </p:spPr>
      </p:pic>
      <p:pic>
        <p:nvPicPr>
          <p:cNvPr id="7" name="Picture 6">
            <a:extLst>
              <a:ext uri="{FF2B5EF4-FFF2-40B4-BE49-F238E27FC236}">
                <a16:creationId xmlns:a16="http://schemas.microsoft.com/office/drawing/2014/main" id="{5E30649C-5B94-F1BD-0B8E-300396FE96E2}"/>
              </a:ext>
            </a:extLst>
          </p:cNvPr>
          <p:cNvPicPr>
            <a:picLocks noChangeAspect="1"/>
          </p:cNvPicPr>
          <p:nvPr/>
        </p:nvPicPr>
        <p:blipFill>
          <a:blip r:embed="rId4"/>
          <a:stretch>
            <a:fillRect/>
          </a:stretch>
        </p:blipFill>
        <p:spPr>
          <a:xfrm>
            <a:off x="5408554" y="5414834"/>
            <a:ext cx="812698" cy="647619"/>
          </a:xfrm>
          <a:prstGeom prst="ellipse">
            <a:avLst/>
          </a:prstGeom>
          <a:ln>
            <a:noFill/>
          </a:ln>
          <a:effectLst>
            <a:softEdge rad="112500"/>
          </a:effectLst>
        </p:spPr>
      </p:pic>
      <p:pic>
        <p:nvPicPr>
          <p:cNvPr id="8" name="Picture 7">
            <a:extLst>
              <a:ext uri="{FF2B5EF4-FFF2-40B4-BE49-F238E27FC236}">
                <a16:creationId xmlns:a16="http://schemas.microsoft.com/office/drawing/2014/main" id="{E4D94884-C231-E52F-C96A-C8C854CCA341}"/>
              </a:ext>
            </a:extLst>
          </p:cNvPr>
          <p:cNvPicPr>
            <a:picLocks noChangeAspect="1"/>
          </p:cNvPicPr>
          <p:nvPr/>
        </p:nvPicPr>
        <p:blipFill>
          <a:blip r:embed="rId4"/>
          <a:stretch>
            <a:fillRect/>
          </a:stretch>
        </p:blipFill>
        <p:spPr>
          <a:xfrm>
            <a:off x="1297411" y="1158457"/>
            <a:ext cx="812698" cy="647619"/>
          </a:xfrm>
          <a:prstGeom prst="ellipse">
            <a:avLst/>
          </a:prstGeom>
          <a:ln>
            <a:noFill/>
          </a:ln>
          <a:effectLst>
            <a:softEdge rad="112500"/>
          </a:effectLst>
        </p:spPr>
      </p:pic>
      <p:pic>
        <p:nvPicPr>
          <p:cNvPr id="10" name="Picture 9">
            <a:extLst>
              <a:ext uri="{FF2B5EF4-FFF2-40B4-BE49-F238E27FC236}">
                <a16:creationId xmlns:a16="http://schemas.microsoft.com/office/drawing/2014/main" id="{7E53DC81-C2F4-8DC2-269F-6E4F0BB9FF87}"/>
              </a:ext>
            </a:extLst>
          </p:cNvPr>
          <p:cNvPicPr>
            <a:picLocks noChangeAspect="1"/>
          </p:cNvPicPr>
          <p:nvPr/>
        </p:nvPicPr>
        <p:blipFill>
          <a:blip r:embed="rId4"/>
          <a:stretch>
            <a:fillRect/>
          </a:stretch>
        </p:blipFill>
        <p:spPr>
          <a:xfrm>
            <a:off x="8945037" y="672778"/>
            <a:ext cx="812698" cy="647619"/>
          </a:xfrm>
          <a:prstGeom prst="ellipse">
            <a:avLst/>
          </a:prstGeom>
          <a:ln>
            <a:noFill/>
          </a:ln>
          <a:effectLst>
            <a:softEdge rad="112500"/>
          </a:effectLst>
        </p:spPr>
      </p:pic>
      <p:pic>
        <p:nvPicPr>
          <p:cNvPr id="11" name="Picture 10">
            <a:extLst>
              <a:ext uri="{FF2B5EF4-FFF2-40B4-BE49-F238E27FC236}">
                <a16:creationId xmlns:a16="http://schemas.microsoft.com/office/drawing/2014/main" id="{B07B4F9F-E0DA-4472-844C-2304DE97CE31}"/>
              </a:ext>
            </a:extLst>
          </p:cNvPr>
          <p:cNvPicPr>
            <a:picLocks noChangeAspect="1"/>
          </p:cNvPicPr>
          <p:nvPr/>
        </p:nvPicPr>
        <p:blipFill>
          <a:blip r:embed="rId4"/>
          <a:stretch>
            <a:fillRect/>
          </a:stretch>
        </p:blipFill>
        <p:spPr>
          <a:xfrm>
            <a:off x="9111844" y="2497871"/>
            <a:ext cx="812698" cy="647619"/>
          </a:xfrm>
          <a:prstGeom prst="ellipse">
            <a:avLst/>
          </a:prstGeom>
          <a:ln>
            <a:noFill/>
          </a:ln>
          <a:effectLst>
            <a:softEdge rad="112500"/>
          </a:effectLst>
        </p:spPr>
      </p:pic>
      <p:cxnSp>
        <p:nvCxnSpPr>
          <p:cNvPr id="21" name="Straight Arrow Connector 20">
            <a:extLst>
              <a:ext uri="{FF2B5EF4-FFF2-40B4-BE49-F238E27FC236}">
                <a16:creationId xmlns:a16="http://schemas.microsoft.com/office/drawing/2014/main" id="{1752EB8E-28D0-1EE7-6EDA-4644739A0F38}"/>
              </a:ext>
            </a:extLst>
          </p:cNvPr>
          <p:cNvCxnSpPr/>
          <p:nvPr/>
        </p:nvCxnSpPr>
        <p:spPr>
          <a:xfrm>
            <a:off x="7403406" y="2811542"/>
            <a:ext cx="16683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7404567-7D78-ED55-B9E3-DAFED1ABFDC5}"/>
              </a:ext>
            </a:extLst>
          </p:cNvPr>
          <p:cNvCxnSpPr>
            <a:cxnSpLocks/>
          </p:cNvCxnSpPr>
          <p:nvPr/>
        </p:nvCxnSpPr>
        <p:spPr>
          <a:xfrm>
            <a:off x="7276717" y="3934098"/>
            <a:ext cx="1588503" cy="800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3CE8423-7C79-B0FE-14E8-23E41E212BC6}"/>
              </a:ext>
            </a:extLst>
          </p:cNvPr>
          <p:cNvCxnSpPr>
            <a:cxnSpLocks/>
          </p:cNvCxnSpPr>
          <p:nvPr/>
        </p:nvCxnSpPr>
        <p:spPr>
          <a:xfrm flipH="1">
            <a:off x="3042255" y="4040275"/>
            <a:ext cx="1429423" cy="1011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6D1DBB2-B8FA-47A2-AFB8-507238475020}"/>
              </a:ext>
            </a:extLst>
          </p:cNvPr>
          <p:cNvCxnSpPr>
            <a:cxnSpLocks/>
            <a:stCxn id="1030" idx="4"/>
          </p:cNvCxnSpPr>
          <p:nvPr/>
        </p:nvCxnSpPr>
        <p:spPr>
          <a:xfrm flipH="1">
            <a:off x="5560536" y="4468551"/>
            <a:ext cx="192950" cy="8308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F942FF2-6513-6A9B-24F1-FB5A75CA02C9}"/>
              </a:ext>
            </a:extLst>
          </p:cNvPr>
          <p:cNvCxnSpPr>
            <a:cxnSpLocks/>
          </p:cNvCxnSpPr>
          <p:nvPr/>
        </p:nvCxnSpPr>
        <p:spPr>
          <a:xfrm flipH="1">
            <a:off x="2110109" y="2774493"/>
            <a:ext cx="2242121" cy="3709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BA5CD5E-699C-A5F0-23BA-748A2506C894}"/>
              </a:ext>
            </a:extLst>
          </p:cNvPr>
          <p:cNvCxnSpPr>
            <a:cxnSpLocks/>
          </p:cNvCxnSpPr>
          <p:nvPr/>
        </p:nvCxnSpPr>
        <p:spPr>
          <a:xfrm flipH="1" flipV="1">
            <a:off x="2110109" y="1508909"/>
            <a:ext cx="2473042" cy="833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50FD39D-CFB3-854A-E538-718E8CF3F638}"/>
              </a:ext>
            </a:extLst>
          </p:cNvPr>
          <p:cNvCxnSpPr>
            <a:cxnSpLocks/>
          </p:cNvCxnSpPr>
          <p:nvPr/>
        </p:nvCxnSpPr>
        <p:spPr>
          <a:xfrm flipV="1">
            <a:off x="6851754" y="1158457"/>
            <a:ext cx="2093283" cy="986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030EA008-D094-4236-EBC2-1E4C2BA7729F}"/>
              </a:ext>
            </a:extLst>
          </p:cNvPr>
          <p:cNvSpPr txBox="1"/>
          <p:nvPr/>
        </p:nvSpPr>
        <p:spPr>
          <a:xfrm>
            <a:off x="2698595" y="664588"/>
            <a:ext cx="6166625" cy="646331"/>
          </a:xfrm>
          <a:prstGeom prst="rect">
            <a:avLst/>
          </a:prstGeom>
          <a:noFill/>
        </p:spPr>
        <p:txBody>
          <a:bodyPr wrap="square">
            <a:spAutoFit/>
          </a:bodyPr>
          <a:lstStyle/>
          <a:p>
            <a:pPr lvl="0" algn="ctr">
              <a:lnSpc>
                <a:spcPct val="100000"/>
              </a:lnSpc>
              <a:defRPr cap="all"/>
            </a:pPr>
            <a:r>
              <a:rPr lang="en-US" sz="1800" b="1" dirty="0">
                <a:solidFill>
                  <a:srgbClr val="FF0000"/>
                </a:solidFill>
              </a:rPr>
              <a:t>The relationship with the central bank (Reserve requirements )</a:t>
            </a:r>
            <a:endParaRPr lang="en-US" sz="1800" dirty="0">
              <a:solidFill>
                <a:srgbClr val="FF0000"/>
              </a:solidFill>
            </a:endParaRPr>
          </a:p>
        </p:txBody>
      </p:sp>
    </p:spTree>
    <p:extLst>
      <p:ext uri="{BB962C8B-B14F-4D97-AF65-F5344CB8AC3E}">
        <p14:creationId xmlns:p14="http://schemas.microsoft.com/office/powerpoint/2010/main" val="1457299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C21A2C2B-004B-4CAF-BA79-3C67AA73CB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Cash Reserve Ratio | Examples of CRR ...">
            <a:extLst>
              <a:ext uri="{FF2B5EF4-FFF2-40B4-BE49-F238E27FC236}">
                <a16:creationId xmlns:a16="http://schemas.microsoft.com/office/drawing/2014/main" id="{AEE88C69-D4A6-1C6F-FCC9-FB79010478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501" r="25521"/>
          <a:stretch>
            <a:fillRect/>
          </a:stretch>
        </p:blipFill>
        <p:spPr bwMode="auto">
          <a:xfrm>
            <a:off x="804334" y="804334"/>
            <a:ext cx="5291665" cy="524933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useBgFill="1">
        <p:nvSpPr>
          <p:cNvPr id="2061" name="Rounded Rectangle 21">
            <a:extLst>
              <a:ext uri="{FF2B5EF4-FFF2-40B4-BE49-F238E27FC236}">
                <a16:creationId xmlns:a16="http://schemas.microsoft.com/office/drawing/2014/main" id="{DBC789AB-E1A6-4420-9F5D-77C24A72C3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4879"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063" name="Picture 2062">
            <a:extLst>
              <a:ext uri="{FF2B5EF4-FFF2-40B4-BE49-F238E27FC236}">
                <a16:creationId xmlns:a16="http://schemas.microsoft.com/office/drawing/2014/main" id="{B846625F-E61B-4181-A28D-0CDFB41A18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0" y="3154680"/>
            <a:ext cx="981528" cy="606425"/>
          </a:xfrm>
          <a:prstGeom prst="rect">
            <a:avLst/>
          </a:prstGeom>
        </p:spPr>
      </p:pic>
      <p:pic>
        <p:nvPicPr>
          <p:cNvPr id="2050" name="Picture 2" descr="Markaziy bankning majburiy zaxira siyosati">
            <a:extLst>
              <a:ext uri="{FF2B5EF4-FFF2-40B4-BE49-F238E27FC236}">
                <a16:creationId xmlns:a16="http://schemas.microsoft.com/office/drawing/2014/main" id="{6CBB9A71-0F79-2839-7492-2E324ADA7B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5384" r="18164"/>
          <a:stretch>
            <a:fillRect/>
          </a:stretch>
        </p:blipFill>
        <p:spPr bwMode="auto">
          <a:xfrm>
            <a:off x="6095999" y="803750"/>
            <a:ext cx="5291665" cy="524933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useBgFill="1">
        <p:nvSpPr>
          <p:cNvPr id="2065" name="Rounded Rectangle 27">
            <a:extLst>
              <a:ext uri="{FF2B5EF4-FFF2-40B4-BE49-F238E27FC236}">
                <a16:creationId xmlns:a16="http://schemas.microsoft.com/office/drawing/2014/main" id="{D5005587-3ACB-4708-A359-E6193463A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8105"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067" name="Picture 2066">
            <a:extLst>
              <a:ext uri="{FF2B5EF4-FFF2-40B4-BE49-F238E27FC236}">
                <a16:creationId xmlns:a16="http://schemas.microsoft.com/office/drawing/2014/main" id="{0A38CDCC-04E6-47BD-BC21-357ECEA249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253144" y="3154680"/>
            <a:ext cx="938856" cy="606425"/>
          </a:xfrm>
          <a:prstGeom prst="rect">
            <a:avLst/>
          </a:prstGeom>
        </p:spPr>
      </p:pic>
    </p:spTree>
    <p:extLst>
      <p:ext uri="{BB962C8B-B14F-4D97-AF65-F5344CB8AC3E}">
        <p14:creationId xmlns:p14="http://schemas.microsoft.com/office/powerpoint/2010/main" val="1296701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3" name="Picture 12">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8" name="Straight Connector 17">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alculator, pen, compass, money and a paper with graphs printed on it">
            <a:extLst>
              <a:ext uri="{FF2B5EF4-FFF2-40B4-BE49-F238E27FC236}">
                <a16:creationId xmlns:a16="http://schemas.microsoft.com/office/drawing/2014/main" id="{78FA762C-03AE-58A2-949D-F06304971C2C}"/>
              </a:ext>
            </a:extLst>
          </p:cNvPr>
          <p:cNvPicPr>
            <a:picLocks noChangeAspect="1"/>
          </p:cNvPicPr>
          <p:nvPr/>
        </p:nvPicPr>
        <p:blipFill>
          <a:blip r:embed="rId4">
            <a:alphaModFix amt="35000"/>
          </a:blip>
          <a:srcRect b="6639"/>
          <a:stretch>
            <a:fillRect/>
          </a:stretch>
        </p:blipFill>
        <p:spPr>
          <a:xfrm>
            <a:off x="20" y="10"/>
            <a:ext cx="12191980" cy="6857990"/>
          </a:xfrm>
          <a:prstGeom prst="rect">
            <a:avLst/>
          </a:prstGeom>
        </p:spPr>
      </p:pic>
      <p:cxnSp>
        <p:nvCxnSpPr>
          <p:cNvPr id="22" name="Straight Connector 21">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421466"/>
            <a:ext cx="9144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903A3302-C9A5-F13E-5907-7320B11D692E}"/>
              </a:ext>
            </a:extLst>
          </p:cNvPr>
          <p:cNvSpPr txBox="1"/>
          <p:nvPr/>
        </p:nvSpPr>
        <p:spPr>
          <a:xfrm>
            <a:off x="211873" y="2174489"/>
            <a:ext cx="11664176" cy="4073904"/>
          </a:xfrm>
          <a:prstGeom prst="rect">
            <a:avLst/>
          </a:prstGeom>
        </p:spPr>
        <p:txBody>
          <a:bodyPr vert="horz" lIns="91440" tIns="45720" rIns="91440" bIns="45720" rtlCol="0" anchor="t">
            <a:normAutofit/>
          </a:bodyPr>
          <a:lstStyle/>
          <a:p>
            <a:pPr marL="857250" marR="0">
              <a:lnSpc>
                <a:spcPct val="90000"/>
              </a:lnSpc>
              <a:spcBef>
                <a:spcPct val="20000"/>
              </a:spcBef>
              <a:spcAft>
                <a:spcPts val="600"/>
              </a:spcAft>
              <a:buClr>
                <a:schemeClr val="accent1"/>
              </a:buClr>
              <a:buSzPct val="115000"/>
            </a:pPr>
            <a:endParaRPr lang="en-US" sz="1700" b="1" dirty="0">
              <a:solidFill>
                <a:srgbClr val="FFFFFF"/>
              </a:solidFill>
            </a:endParaRPr>
          </a:p>
          <a:p>
            <a:pPr marL="723900" marR="0">
              <a:lnSpc>
                <a:spcPct val="90000"/>
              </a:lnSpc>
              <a:spcBef>
                <a:spcPct val="20000"/>
              </a:spcBef>
              <a:spcAft>
                <a:spcPts val="600"/>
              </a:spcAft>
              <a:buClr>
                <a:schemeClr val="accent1"/>
              </a:buClr>
              <a:buSzPct val="115000"/>
              <a:buFont typeface="Arial"/>
              <a:buChar char="•"/>
            </a:pPr>
            <a:r>
              <a:rPr lang="en-US" sz="2600" b="1" dirty="0">
                <a:solidFill>
                  <a:srgbClr val="FFFF00"/>
                </a:solidFill>
              </a:rPr>
              <a:t>Like other central banks, the Central Bank of Uzbekistan mandates reserve cash requirements and liquidity ratios that individual banks must follow by holding required reserves in national currency at the Central Bank and maintaining sufficient liquid assets. This regulatory framework enables the Central Bank to manage liquidity, control credit growth, and maintain financial stability in the banking sector. Alternatively, the bank may increase the interest rate to influence the money supply.</a:t>
            </a:r>
          </a:p>
          <a:p>
            <a:pPr marL="723900" marR="0">
              <a:lnSpc>
                <a:spcPct val="90000"/>
              </a:lnSpc>
              <a:spcBef>
                <a:spcPct val="20000"/>
              </a:spcBef>
              <a:spcAft>
                <a:spcPts val="600"/>
              </a:spcAft>
              <a:buClr>
                <a:schemeClr val="accent1"/>
              </a:buClr>
              <a:buSzPct val="115000"/>
              <a:buFont typeface="Arial"/>
              <a:buChar char="•"/>
            </a:pPr>
            <a:r>
              <a:rPr lang="en-US" sz="2600" b="1" dirty="0">
                <a:solidFill>
                  <a:srgbClr val="FFFF00"/>
                </a:solidFill>
              </a:rPr>
              <a:t>The current average reserve requirement is 4% for UZS deposits (both legal and physical entities) and 10.5% for foreign currency deposits.</a:t>
            </a:r>
          </a:p>
        </p:txBody>
      </p:sp>
      <p:sp>
        <p:nvSpPr>
          <p:cNvPr id="3" name="TextBox 2">
            <a:extLst>
              <a:ext uri="{FF2B5EF4-FFF2-40B4-BE49-F238E27FC236}">
                <a16:creationId xmlns:a16="http://schemas.microsoft.com/office/drawing/2014/main" id="{169F2E28-8571-CB90-63A3-30A55E12ADFB}"/>
              </a:ext>
            </a:extLst>
          </p:cNvPr>
          <p:cNvSpPr txBox="1"/>
          <p:nvPr/>
        </p:nvSpPr>
        <p:spPr>
          <a:xfrm>
            <a:off x="1396169" y="924580"/>
            <a:ext cx="10755669" cy="523220"/>
          </a:xfrm>
          <a:prstGeom prst="rect">
            <a:avLst/>
          </a:prstGeom>
          <a:noFill/>
        </p:spPr>
        <p:txBody>
          <a:bodyPr wrap="square">
            <a:spAutoFit/>
          </a:bodyPr>
          <a:lstStyle/>
          <a:p>
            <a:r>
              <a:rPr lang="en-US" sz="2800" b="1" dirty="0">
                <a:solidFill>
                  <a:srgbClr val="FFFF00"/>
                </a:solidFill>
              </a:rPr>
              <a:t>Relationship between the central bank and individual banks</a:t>
            </a:r>
            <a:endParaRPr lang="en-US" sz="2800" dirty="0">
              <a:solidFill>
                <a:srgbClr val="FFFF00"/>
              </a:solidFill>
            </a:endParaRPr>
          </a:p>
        </p:txBody>
      </p:sp>
    </p:spTree>
    <p:extLst>
      <p:ext uri="{BB962C8B-B14F-4D97-AF65-F5344CB8AC3E}">
        <p14:creationId xmlns:p14="http://schemas.microsoft.com/office/powerpoint/2010/main" val="1109410480"/>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44958B8-57B6-4B37-8A18-D54A32EC2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7E4A740-3A69-42A5-8AC0-3905D518F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9" name="Group 28">
            <a:extLst>
              <a:ext uri="{FF2B5EF4-FFF2-40B4-BE49-F238E27FC236}">
                <a16:creationId xmlns:a16="http://schemas.microsoft.com/office/drawing/2014/main" id="{8283C010-53D7-404B-9300-DB1BAE1EAE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30" name="Rounded Rectangle 21">
              <a:extLst>
                <a:ext uri="{FF2B5EF4-FFF2-40B4-BE49-F238E27FC236}">
                  <a16:creationId xmlns:a16="http://schemas.microsoft.com/office/drawing/2014/main" id="{DFC03671-D6D3-4BA9-AD3E-6ADE11D07C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31" name="Picture 30">
              <a:extLst>
                <a:ext uri="{FF2B5EF4-FFF2-40B4-BE49-F238E27FC236}">
                  <a16:creationId xmlns:a16="http://schemas.microsoft.com/office/drawing/2014/main" id="{DFD51935-8C23-4BCB-987B-F5AC9E3D94C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32" name="Rounded Rectangle 27">
              <a:extLst>
                <a:ext uri="{FF2B5EF4-FFF2-40B4-BE49-F238E27FC236}">
                  <a16:creationId xmlns:a16="http://schemas.microsoft.com/office/drawing/2014/main" id="{72D5A197-23EF-4751-9E72-FEB79910E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33" name="Picture 32">
              <a:extLst>
                <a:ext uri="{FF2B5EF4-FFF2-40B4-BE49-F238E27FC236}">
                  <a16:creationId xmlns:a16="http://schemas.microsoft.com/office/drawing/2014/main" id="{5DD7E4D1-EC3E-4109-9647-9E6652A92D3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graphicFrame>
        <p:nvGraphicFramePr>
          <p:cNvPr id="20" name="TextBox 2">
            <a:extLst>
              <a:ext uri="{FF2B5EF4-FFF2-40B4-BE49-F238E27FC236}">
                <a16:creationId xmlns:a16="http://schemas.microsoft.com/office/drawing/2014/main" id="{EB069E11-CC8E-8D07-7D34-7C3DC6434EFA}"/>
              </a:ext>
            </a:extLst>
          </p:cNvPr>
          <p:cNvGraphicFramePr/>
          <p:nvPr>
            <p:extLst>
              <p:ext uri="{D42A27DB-BD31-4B8C-83A1-F6EECF244321}">
                <p14:modId xmlns:p14="http://schemas.microsoft.com/office/powerpoint/2010/main" val="2478907403"/>
              </p:ext>
            </p:extLst>
          </p:nvPr>
        </p:nvGraphicFramePr>
        <p:xfrm>
          <a:off x="1295400" y="2772384"/>
          <a:ext cx="10116185" cy="2874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20827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C9552BD-3D79-C585-0569-DE48CD14F5FB}"/>
              </a:ext>
            </a:extLst>
          </p:cNvPr>
          <p:cNvSpPr/>
          <p:nvPr/>
        </p:nvSpPr>
        <p:spPr>
          <a:xfrm>
            <a:off x="1558920" y="260517"/>
            <a:ext cx="1092116" cy="1092116"/>
          </a:xfrm>
          <a:prstGeom prst="ellipse">
            <a:avLst/>
          </a:prstGeom>
        </p:spPr>
        <p:style>
          <a:lnRef idx="1">
            <a:schemeClr val="accent2"/>
          </a:lnRef>
          <a:fillRef idx="3">
            <a:schemeClr val="accent2"/>
          </a:fillRef>
          <a:effectRef idx="2">
            <a:schemeClr val="accent2"/>
          </a:effectRef>
          <a:fontRef idx="minor">
            <a:schemeClr val="lt1"/>
          </a:fontRef>
        </p:style>
        <p:txBody>
          <a:bodyPr/>
          <a:lstStyle/>
          <a:p>
            <a:endParaRPr lang="en-US" dirty="0"/>
          </a:p>
        </p:txBody>
      </p:sp>
      <p:sp>
        <p:nvSpPr>
          <p:cNvPr id="5" name="Rectangle 4" descr="Gold bars">
            <a:extLst>
              <a:ext uri="{FF2B5EF4-FFF2-40B4-BE49-F238E27FC236}">
                <a16:creationId xmlns:a16="http://schemas.microsoft.com/office/drawing/2014/main" id="{C3A2F737-3893-F971-36C4-F8B178EB228F}"/>
              </a:ext>
            </a:extLst>
          </p:cNvPr>
          <p:cNvSpPr/>
          <p:nvPr/>
        </p:nvSpPr>
        <p:spPr>
          <a:xfrm>
            <a:off x="2333560" y="1194276"/>
            <a:ext cx="633427" cy="633427"/>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graphicFrame>
        <p:nvGraphicFramePr>
          <p:cNvPr id="7" name="TextBox 2">
            <a:extLst>
              <a:ext uri="{FF2B5EF4-FFF2-40B4-BE49-F238E27FC236}">
                <a16:creationId xmlns:a16="http://schemas.microsoft.com/office/drawing/2014/main" id="{5EA3478E-5815-7EDD-0185-BD457248F1CA}"/>
              </a:ext>
            </a:extLst>
          </p:cNvPr>
          <p:cNvGraphicFramePr/>
          <p:nvPr>
            <p:extLst>
              <p:ext uri="{D42A27DB-BD31-4B8C-83A1-F6EECF244321}">
                <p14:modId xmlns:p14="http://schemas.microsoft.com/office/powerpoint/2010/main" val="3837191729"/>
              </p:ext>
            </p:extLst>
          </p:nvPr>
        </p:nvGraphicFramePr>
        <p:xfrm>
          <a:off x="966439" y="429320"/>
          <a:ext cx="10259122" cy="44627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43023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 name="Picture 9">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 name="Picture 12">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5" name="Straight Connector 14">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0" name="Picture 19">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2" name="Picture 21">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5" name="Rectangle 24">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ACCF38A-1A30-5957-D947-77D3883FB325}"/>
              </a:ext>
            </a:extLst>
          </p:cNvPr>
          <p:cNvPicPr>
            <a:picLocks noChangeAspect="1"/>
          </p:cNvPicPr>
          <p:nvPr/>
        </p:nvPicPr>
        <p:blipFill>
          <a:blip r:embed="rId5"/>
          <a:srcRect t="465" r="1" b="1"/>
          <a:stretch>
            <a:fillRect/>
          </a:stretch>
        </p:blipFill>
        <p:spPr>
          <a:xfrm>
            <a:off x="1412683" y="1410208"/>
            <a:ext cx="3876801" cy="3858780"/>
          </a:xfrm>
          <a:prstGeom prst="rect">
            <a:avLst/>
          </a:prstGeom>
        </p:spPr>
      </p:pic>
      <p:cxnSp>
        <p:nvCxnSpPr>
          <p:cNvPr id="27" name="Straight Connector 26">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AE650EE5-B80E-BC78-730C-B86DDF7399AC}"/>
              </a:ext>
            </a:extLst>
          </p:cNvPr>
          <p:cNvSpPr txBox="1"/>
          <p:nvPr/>
        </p:nvSpPr>
        <p:spPr>
          <a:xfrm>
            <a:off x="6094412" y="2556932"/>
            <a:ext cx="5022406" cy="3318936"/>
          </a:xfrm>
          <a:prstGeom prst="rect">
            <a:avLst/>
          </a:prstGeom>
        </p:spPr>
        <p:txBody>
          <a:bodyPr vert="horz" lIns="91440" tIns="45720" rIns="91440" bIns="45720" rtlCol="0" anchor="t">
            <a:normAutofit/>
          </a:bodyPr>
          <a:lstStyle/>
          <a:p>
            <a:pPr>
              <a:spcBef>
                <a:spcPct val="20000"/>
              </a:spcBef>
              <a:spcAft>
                <a:spcPts val="600"/>
              </a:spcAft>
              <a:buClr>
                <a:schemeClr val="accent1"/>
              </a:buClr>
              <a:buSzPct val="115000"/>
              <a:buFont typeface="Arial"/>
              <a:buChar char="•"/>
            </a:pPr>
            <a:r>
              <a:rPr lang="en-US" b="1" dirty="0">
                <a:solidFill>
                  <a:schemeClr val="tx1">
                    <a:lumMod val="85000"/>
                    <a:lumOff val="15000"/>
                  </a:schemeClr>
                </a:solidFill>
              </a:rPr>
              <a:t>Since no interest is paid on the required deposit (</a:t>
            </a:r>
            <a:r>
              <a:rPr lang="en-US" b="1" dirty="0" err="1">
                <a:solidFill>
                  <a:schemeClr val="tx1">
                    <a:lumMod val="85000"/>
                    <a:lumOff val="15000"/>
                  </a:schemeClr>
                </a:solidFill>
              </a:rPr>
              <a:t>Majburiy</a:t>
            </a:r>
            <a:r>
              <a:rPr lang="en-US" b="1" dirty="0">
                <a:solidFill>
                  <a:schemeClr val="tx1">
                    <a:lumMod val="85000"/>
                    <a:lumOff val="15000"/>
                  </a:schemeClr>
                </a:solidFill>
              </a:rPr>
              <a:t> </a:t>
            </a:r>
            <a:r>
              <a:rPr lang="en-US" b="1" dirty="0" err="1">
                <a:solidFill>
                  <a:schemeClr val="tx1">
                    <a:lumMod val="85000"/>
                    <a:lumOff val="15000"/>
                  </a:schemeClr>
                </a:solidFill>
              </a:rPr>
              <a:t>zaxiralar</a:t>
            </a:r>
            <a:r>
              <a:rPr lang="en-US" b="1" dirty="0">
                <a:solidFill>
                  <a:schemeClr val="tx1">
                    <a:lumMod val="85000"/>
                    <a:lumOff val="15000"/>
                  </a:schemeClr>
                </a:solidFill>
              </a:rPr>
              <a:t>), this does not apply to Uzbekistan’s central bank. However, the payment and non-payment of interest pose significant challenges for Islamic finance. Under Islamic financial principles, Islamic banks are not only the </a:t>
            </a:r>
            <a:r>
              <a:rPr lang="en-US" b="1" dirty="0" err="1">
                <a:solidFill>
                  <a:schemeClr val="tx1">
                    <a:lumMod val="85000"/>
                    <a:lumOff val="15000"/>
                  </a:schemeClr>
                </a:solidFill>
              </a:rPr>
              <a:t>Mutarib</a:t>
            </a:r>
            <a:r>
              <a:rPr lang="en-US" b="1" dirty="0">
                <a:solidFill>
                  <a:schemeClr val="tx1">
                    <a:lumMod val="85000"/>
                    <a:lumOff val="15000"/>
                  </a:schemeClr>
                </a:solidFill>
              </a:rPr>
              <a:t> (Manager) or </a:t>
            </a:r>
            <a:r>
              <a:rPr lang="en-US" b="1" dirty="0" err="1">
                <a:solidFill>
                  <a:schemeClr val="tx1">
                    <a:lumMod val="85000"/>
                    <a:lumOff val="15000"/>
                  </a:schemeClr>
                </a:solidFill>
              </a:rPr>
              <a:t>Musharik</a:t>
            </a:r>
            <a:r>
              <a:rPr lang="en-US" b="1" dirty="0">
                <a:solidFill>
                  <a:schemeClr val="tx1">
                    <a:lumMod val="85000"/>
                    <a:lumOff val="15000"/>
                  </a:schemeClr>
                </a:solidFill>
              </a:rPr>
              <a:t> (Partner), and the assets deposited with banks by individuals are held in trust (</a:t>
            </a:r>
            <a:r>
              <a:rPr lang="en-US" b="1" dirty="0" err="1">
                <a:solidFill>
                  <a:schemeClr val="tx1">
                    <a:lumMod val="85000"/>
                    <a:lumOff val="15000"/>
                  </a:schemeClr>
                </a:solidFill>
              </a:rPr>
              <a:t>amanah</a:t>
            </a:r>
            <a:r>
              <a:rPr lang="en-US" b="1" dirty="0">
                <a:solidFill>
                  <a:schemeClr val="tx1">
                    <a:lumMod val="85000"/>
                    <a:lumOff val="15000"/>
                  </a:schemeClr>
                </a:solidFill>
              </a:rPr>
              <a:t>), and the banks are not permitted to dispose of them at their discretion.</a:t>
            </a:r>
          </a:p>
        </p:txBody>
      </p:sp>
    </p:spTree>
    <p:extLst>
      <p:ext uri="{BB962C8B-B14F-4D97-AF65-F5344CB8AC3E}">
        <p14:creationId xmlns:p14="http://schemas.microsoft.com/office/powerpoint/2010/main" val="2684584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7" name="Picture 16">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3" name="Rectangle 32">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9" name="Picture 18">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0" name="Picture 19">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34" name="Straight Connector 33">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115120A3-510A-2F68-2FCD-95BB455E428A}"/>
              </a:ext>
            </a:extLst>
          </p:cNvPr>
          <p:cNvSpPr txBox="1"/>
          <p:nvPr/>
        </p:nvSpPr>
        <p:spPr>
          <a:xfrm>
            <a:off x="1295402" y="2556932"/>
            <a:ext cx="6256866" cy="3318936"/>
          </a:xfrm>
          <a:prstGeom prst="rect">
            <a:avLst/>
          </a:prstGeom>
        </p:spPr>
        <p:txBody>
          <a:bodyPr vert="horz" lIns="91440" tIns="45720" rIns="91440" bIns="45720" rtlCol="0" anchor="t">
            <a:normAutofit lnSpcReduction="10000"/>
          </a:bodyPr>
          <a:lstStyle/>
          <a:p>
            <a:pPr>
              <a:spcBef>
                <a:spcPct val="20000"/>
              </a:spcBef>
              <a:spcAft>
                <a:spcPts val="600"/>
              </a:spcAft>
              <a:buClr>
                <a:schemeClr val="accent1"/>
              </a:buClr>
              <a:buSzPct val="115000"/>
              <a:buFont typeface="Arial"/>
              <a:buChar char="•"/>
            </a:pPr>
            <a:r>
              <a:rPr lang="en-US" b="1" dirty="0">
                <a:solidFill>
                  <a:schemeClr val="tx1">
                    <a:lumMod val="85000"/>
                    <a:lumOff val="15000"/>
                  </a:schemeClr>
                </a:solidFill>
                <a:latin typeface="Times New Roman" panose="02020603050405020304" pitchFamily="18" charset="0"/>
                <a:cs typeface="Times New Roman" panose="02020603050405020304" pitchFamily="18" charset="0"/>
              </a:rPr>
              <a:t>Secondly, any amount held must have its legal status clearly defined—whether it is classified as an </a:t>
            </a:r>
            <a:r>
              <a:rPr lang="en-US" b="1" dirty="0" err="1">
                <a:solidFill>
                  <a:schemeClr val="tx1">
                    <a:lumMod val="85000"/>
                    <a:lumOff val="15000"/>
                  </a:schemeClr>
                </a:solidFill>
                <a:latin typeface="Times New Roman" panose="02020603050405020304" pitchFamily="18" charset="0"/>
                <a:cs typeface="Times New Roman" panose="02020603050405020304" pitchFamily="18" charset="0"/>
              </a:rPr>
              <a:t>amanah</a:t>
            </a:r>
            <a:r>
              <a:rPr lang="en-US" b="1" dirty="0">
                <a:solidFill>
                  <a:schemeClr val="tx1">
                    <a:lumMod val="85000"/>
                    <a:lumOff val="15000"/>
                  </a:schemeClr>
                </a:solidFill>
                <a:latin typeface="Times New Roman" panose="02020603050405020304" pitchFamily="18" charset="0"/>
                <a:cs typeface="Times New Roman" panose="02020603050405020304" pitchFamily="18" charset="0"/>
              </a:rPr>
              <a:t> (trust deposit), collateral (</a:t>
            </a:r>
            <a:r>
              <a:rPr lang="en-US" b="1" dirty="0" err="1">
                <a:solidFill>
                  <a:schemeClr val="tx1">
                    <a:lumMod val="85000"/>
                    <a:lumOff val="15000"/>
                  </a:schemeClr>
                </a:solidFill>
                <a:latin typeface="Times New Roman" panose="02020603050405020304" pitchFamily="18" charset="0"/>
                <a:cs typeface="Times New Roman" panose="02020603050405020304" pitchFamily="18" charset="0"/>
              </a:rPr>
              <a:t>rahn</a:t>
            </a:r>
            <a:r>
              <a:rPr lang="en-US" b="1" dirty="0">
                <a:solidFill>
                  <a:schemeClr val="tx1">
                    <a:lumMod val="85000"/>
                    <a:lumOff val="15000"/>
                  </a:schemeClr>
                </a:solidFill>
                <a:latin typeface="Times New Roman" panose="02020603050405020304" pitchFamily="18" charset="0"/>
                <a:cs typeface="Times New Roman" panose="02020603050405020304" pitchFamily="18" charset="0"/>
              </a:rPr>
              <a:t>), a </a:t>
            </a:r>
            <a:r>
              <a:rPr lang="en-US" b="1" dirty="0" err="1">
                <a:solidFill>
                  <a:schemeClr val="tx1">
                    <a:lumMod val="85000"/>
                    <a:lumOff val="15000"/>
                  </a:schemeClr>
                </a:solidFill>
                <a:latin typeface="Times New Roman" panose="02020603050405020304" pitchFamily="18" charset="0"/>
                <a:cs typeface="Times New Roman" panose="02020603050405020304" pitchFamily="18" charset="0"/>
              </a:rPr>
              <a:t>qard</a:t>
            </a:r>
            <a:r>
              <a:rPr lang="en-US" b="1" dirty="0">
                <a:solidFill>
                  <a:schemeClr val="tx1">
                    <a:lumMod val="85000"/>
                    <a:lumOff val="15000"/>
                  </a:schemeClr>
                </a:solidFill>
                <a:latin typeface="Times New Roman" panose="02020603050405020304" pitchFamily="18" charset="0"/>
                <a:cs typeface="Times New Roman" panose="02020603050405020304" pitchFamily="18" charset="0"/>
              </a:rPr>
              <a:t> (loan), or capital in a </a:t>
            </a:r>
            <a:r>
              <a:rPr lang="en-US" b="1" dirty="0" err="1">
                <a:solidFill>
                  <a:schemeClr val="tx1">
                    <a:lumMod val="85000"/>
                    <a:lumOff val="15000"/>
                  </a:schemeClr>
                </a:solidFill>
                <a:latin typeface="Times New Roman" panose="02020603050405020304" pitchFamily="18" charset="0"/>
                <a:cs typeface="Times New Roman" panose="02020603050405020304" pitchFamily="18" charset="0"/>
              </a:rPr>
              <a:t>mudarabah</a:t>
            </a:r>
            <a:r>
              <a:rPr lang="en-US" b="1" dirty="0">
                <a:solidFill>
                  <a:schemeClr val="tx1">
                    <a:lumMod val="85000"/>
                    <a:lumOff val="15000"/>
                  </a:schemeClr>
                </a:solidFill>
                <a:latin typeface="Times New Roman" panose="02020603050405020304" pitchFamily="18" charset="0"/>
                <a:cs typeface="Times New Roman" panose="02020603050405020304" pitchFamily="18" charset="0"/>
              </a:rPr>
              <a:t> (profit-sharing partnership).</a:t>
            </a:r>
          </a:p>
          <a:p>
            <a:pPr>
              <a:spcBef>
                <a:spcPct val="20000"/>
              </a:spcBef>
              <a:spcAft>
                <a:spcPts val="600"/>
              </a:spcAft>
              <a:buClr>
                <a:schemeClr val="accent1"/>
              </a:buClr>
              <a:buSzPct val="115000"/>
              <a:buFont typeface="Arial"/>
              <a:buChar char="•"/>
            </a:pPr>
            <a:r>
              <a:rPr lang="en-US" b="1" dirty="0">
                <a:solidFill>
                  <a:schemeClr val="tx1">
                    <a:lumMod val="85000"/>
                    <a:lumOff val="15000"/>
                  </a:schemeClr>
                </a:solidFill>
                <a:latin typeface="Times New Roman" panose="02020603050405020304" pitchFamily="18" charset="0"/>
                <a:cs typeface="Times New Roman" panose="02020603050405020304" pitchFamily="18" charset="0"/>
              </a:rPr>
              <a:t>In the first two cases (</a:t>
            </a:r>
            <a:r>
              <a:rPr lang="en-US" b="1" dirty="0" err="1">
                <a:solidFill>
                  <a:schemeClr val="tx1">
                    <a:lumMod val="85000"/>
                    <a:lumOff val="15000"/>
                  </a:schemeClr>
                </a:solidFill>
                <a:latin typeface="Times New Roman" panose="02020603050405020304" pitchFamily="18" charset="0"/>
                <a:cs typeface="Times New Roman" panose="02020603050405020304" pitchFamily="18" charset="0"/>
              </a:rPr>
              <a:t>amanah</a:t>
            </a:r>
            <a:r>
              <a:rPr lang="en-US" b="1" dirty="0">
                <a:solidFill>
                  <a:schemeClr val="tx1">
                    <a:lumMod val="85000"/>
                    <a:lumOff val="15000"/>
                  </a:schemeClr>
                </a:solidFill>
                <a:latin typeface="Times New Roman" panose="02020603050405020304" pitchFamily="18" charset="0"/>
                <a:cs typeface="Times New Roman" panose="02020603050405020304" pitchFamily="18" charset="0"/>
              </a:rPr>
              <a:t> and collateral), the depository or custodian is not permitted to </a:t>
            </a:r>
            <a:r>
              <a:rPr lang="en-US" b="1" dirty="0" err="1">
                <a:solidFill>
                  <a:schemeClr val="tx1">
                    <a:lumMod val="85000"/>
                    <a:lumOff val="15000"/>
                  </a:schemeClr>
                </a:solidFill>
                <a:latin typeface="Times New Roman" panose="02020603050405020304" pitchFamily="18" charset="0"/>
                <a:cs typeface="Times New Roman" panose="02020603050405020304" pitchFamily="18" charset="0"/>
              </a:rPr>
              <a:t>utilise</a:t>
            </a:r>
            <a:r>
              <a:rPr lang="en-US" b="1" dirty="0">
                <a:solidFill>
                  <a:schemeClr val="tx1">
                    <a:lumMod val="85000"/>
                    <a:lumOff val="15000"/>
                  </a:schemeClr>
                </a:solidFill>
                <a:latin typeface="Times New Roman" panose="02020603050405020304" pitchFamily="18" charset="0"/>
                <a:cs typeface="Times New Roman" panose="02020603050405020304" pitchFamily="18" charset="0"/>
              </a:rPr>
              <a:t> the funds; doing so would constitute </a:t>
            </a:r>
            <a:r>
              <a:rPr lang="en-US" b="1" dirty="0" err="1">
                <a:solidFill>
                  <a:schemeClr val="tx1">
                    <a:lumMod val="85000"/>
                    <a:lumOff val="15000"/>
                  </a:schemeClr>
                </a:solidFill>
                <a:latin typeface="Times New Roman" panose="02020603050405020304" pitchFamily="18" charset="0"/>
                <a:cs typeface="Times New Roman" panose="02020603050405020304" pitchFamily="18" charset="0"/>
              </a:rPr>
              <a:t>ghasb</a:t>
            </a:r>
            <a:r>
              <a:rPr lang="en-US" b="1" dirty="0">
                <a:solidFill>
                  <a:schemeClr val="tx1">
                    <a:lumMod val="85000"/>
                    <a:lumOff val="15000"/>
                  </a:schemeClr>
                </a:solidFill>
                <a:latin typeface="Times New Roman" panose="02020603050405020304" pitchFamily="18" charset="0"/>
                <a:cs typeface="Times New Roman" panose="02020603050405020304" pitchFamily="18" charset="0"/>
              </a:rPr>
              <a:t> (unlawful appropriation). In the case of a </a:t>
            </a:r>
            <a:r>
              <a:rPr lang="en-US" b="1" dirty="0" err="1">
                <a:solidFill>
                  <a:schemeClr val="tx1">
                    <a:lumMod val="85000"/>
                    <a:lumOff val="15000"/>
                  </a:schemeClr>
                </a:solidFill>
                <a:latin typeface="Times New Roman" panose="02020603050405020304" pitchFamily="18" charset="0"/>
                <a:cs typeface="Times New Roman" panose="02020603050405020304" pitchFamily="18" charset="0"/>
              </a:rPr>
              <a:t>qard</a:t>
            </a:r>
            <a:r>
              <a:rPr lang="en-US" b="1" dirty="0">
                <a:solidFill>
                  <a:schemeClr val="tx1">
                    <a:lumMod val="85000"/>
                    <a:lumOff val="15000"/>
                  </a:schemeClr>
                </a:solidFill>
                <a:latin typeface="Times New Roman" panose="02020603050405020304" pitchFamily="18" charset="0"/>
                <a:cs typeface="Times New Roman" panose="02020603050405020304" pitchFamily="18" charset="0"/>
              </a:rPr>
              <a:t>, the entire liability rests with the borrower, i.e., the depository institution. In the </a:t>
            </a:r>
            <a:r>
              <a:rPr lang="en-US" b="1" dirty="0" err="1">
                <a:solidFill>
                  <a:schemeClr val="tx1">
                    <a:lumMod val="85000"/>
                    <a:lumOff val="15000"/>
                  </a:schemeClr>
                </a:solidFill>
                <a:latin typeface="Times New Roman" panose="02020603050405020304" pitchFamily="18" charset="0"/>
                <a:cs typeface="Times New Roman" panose="02020603050405020304" pitchFamily="18" charset="0"/>
              </a:rPr>
              <a:t>mudarabah</a:t>
            </a:r>
            <a:r>
              <a:rPr lang="en-US" b="1" dirty="0">
                <a:solidFill>
                  <a:schemeClr val="tx1">
                    <a:lumMod val="85000"/>
                    <a:lumOff val="15000"/>
                  </a:schemeClr>
                </a:solidFill>
                <a:latin typeface="Times New Roman" panose="02020603050405020304" pitchFamily="18" charset="0"/>
                <a:cs typeface="Times New Roman" panose="02020603050405020304" pitchFamily="18" charset="0"/>
              </a:rPr>
              <a:t> arrangement, the capital provider (the depositor) shares in both profit and loss, while the managing partner (typically the bank) is not permitted to guarantee the capital.</a:t>
            </a:r>
          </a:p>
        </p:txBody>
      </p:sp>
      <p:pic>
        <p:nvPicPr>
          <p:cNvPr id="11" name="Picture 10">
            <a:extLst>
              <a:ext uri="{FF2B5EF4-FFF2-40B4-BE49-F238E27FC236}">
                <a16:creationId xmlns:a16="http://schemas.microsoft.com/office/drawing/2014/main" id="{88416426-CFFF-0964-63E5-4F225C7E89BF}"/>
              </a:ext>
            </a:extLst>
          </p:cNvPr>
          <p:cNvPicPr>
            <a:picLocks/>
          </p:cNvPicPr>
          <p:nvPr/>
        </p:nvPicPr>
        <p:blipFill>
          <a:blip r:embed="rId5"/>
          <a:srcRect l="2677" r="1286" b="6"/>
          <a:stretch>
            <a:fillRect/>
          </a:stretch>
        </p:blipFill>
        <p:spPr>
          <a:xfrm>
            <a:off x="8085026" y="2701180"/>
            <a:ext cx="2739728" cy="2852640"/>
          </a:xfrm>
          <a:prstGeom prst="ellipse">
            <a:avLst/>
          </a:prstGeom>
          <a:ln>
            <a:noFill/>
          </a:ln>
          <a:effectLst>
            <a:softEdge rad="112500"/>
          </a:effectLst>
        </p:spPr>
      </p:pic>
    </p:spTree>
    <p:extLst>
      <p:ext uri="{BB962C8B-B14F-4D97-AF65-F5344CB8AC3E}">
        <p14:creationId xmlns:p14="http://schemas.microsoft.com/office/powerpoint/2010/main" val="3028101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6" name="Straight Connector 15">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3AE2AE02-8233-707E-D538-791594301E98}"/>
              </a:ext>
            </a:extLst>
          </p:cNvPr>
          <p:cNvPicPr>
            <a:picLocks/>
          </p:cNvPicPr>
          <p:nvPr/>
        </p:nvPicPr>
        <p:blipFill>
          <a:blip r:embed="rId5"/>
          <a:srcRect l="612" r="35279"/>
          <a:stretch>
            <a:fillRect/>
          </a:stretch>
        </p:blipFill>
        <p:spPr>
          <a:xfrm>
            <a:off x="1434269" y="2701180"/>
            <a:ext cx="2739728" cy="2852640"/>
          </a:xfrm>
          <a:prstGeom prst="rect">
            <a:avLst/>
          </a:prstGeom>
          <a:ln w="57150" cmpd="thickThin">
            <a:solidFill>
              <a:schemeClr val="tx1">
                <a:lumMod val="50000"/>
                <a:lumOff val="50000"/>
              </a:schemeClr>
            </a:solidFill>
            <a:miter lim="800000"/>
          </a:ln>
        </p:spPr>
      </p:pic>
      <p:sp>
        <p:nvSpPr>
          <p:cNvPr id="3" name="TextBox 2">
            <a:extLst>
              <a:ext uri="{FF2B5EF4-FFF2-40B4-BE49-F238E27FC236}">
                <a16:creationId xmlns:a16="http://schemas.microsoft.com/office/drawing/2014/main" id="{E6E98261-C7BA-DBD7-C32E-30DB6890FBDC}"/>
              </a:ext>
            </a:extLst>
          </p:cNvPr>
          <p:cNvSpPr txBox="1"/>
          <p:nvPr/>
        </p:nvSpPr>
        <p:spPr>
          <a:xfrm>
            <a:off x="4639732" y="2556932"/>
            <a:ext cx="6657159" cy="3318936"/>
          </a:xfrm>
          <a:prstGeom prst="rect">
            <a:avLst/>
          </a:prstGeom>
        </p:spPr>
        <p:txBody>
          <a:bodyPr vert="horz" lIns="91440" tIns="45720" rIns="91440" bIns="45720" rtlCol="0" anchor="t">
            <a:normAutofit/>
          </a:bodyPr>
          <a:lstStyle/>
          <a:p>
            <a:pPr>
              <a:spcBef>
                <a:spcPct val="20000"/>
              </a:spcBef>
              <a:spcAft>
                <a:spcPts val="600"/>
              </a:spcAft>
              <a:buClr>
                <a:schemeClr val="accent1"/>
              </a:buClr>
              <a:buSzPct val="115000"/>
              <a:buFont typeface="Arial"/>
              <a:buChar char="•"/>
            </a:pPr>
            <a:r>
              <a:rPr lang="en-US" b="1" dirty="0">
                <a:solidFill>
                  <a:schemeClr val="tx1">
                    <a:lumMod val="85000"/>
                    <a:lumOff val="15000"/>
                  </a:schemeClr>
                </a:solidFill>
                <a:latin typeface="Times New Roman" panose="02020603050405020304" pitchFamily="18" charset="0"/>
                <a:cs typeface="Times New Roman" panose="02020603050405020304" pitchFamily="18" charset="0"/>
              </a:rPr>
              <a:t>Therefore, to ensure equal opportunities for both conventional and Islamic institutions, the central banks in these countries should establish alternative earning instruments. </a:t>
            </a:r>
          </a:p>
        </p:txBody>
      </p:sp>
    </p:spTree>
    <p:extLst>
      <p:ext uri="{BB962C8B-B14F-4D97-AF65-F5344CB8AC3E}">
        <p14:creationId xmlns:p14="http://schemas.microsoft.com/office/powerpoint/2010/main" val="2161557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6" name="Straight Connector 15">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1" name="Picture 20">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3" name="Picture 22">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23">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4" name="Rectangle 3">
            <a:extLst>
              <a:ext uri="{FF2B5EF4-FFF2-40B4-BE49-F238E27FC236}">
                <a16:creationId xmlns:a16="http://schemas.microsoft.com/office/drawing/2014/main" id="{7AF7025E-1AD0-1DB4-F4D2-06CA0E35F91B}"/>
              </a:ext>
            </a:extLst>
          </p:cNvPr>
          <p:cNvSpPr/>
          <p:nvPr/>
        </p:nvSpPr>
        <p:spPr>
          <a:xfrm>
            <a:off x="1295402" y="982132"/>
            <a:ext cx="3660056" cy="1325373"/>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b">
            <a:normAutofit/>
          </a:bodyPr>
          <a:lstStyle/>
          <a:p>
            <a:pPr marR="0" lvl="1" algn="ctr">
              <a:spcBef>
                <a:spcPct val="0"/>
              </a:spcBef>
              <a:spcAft>
                <a:spcPts val="600"/>
              </a:spcAft>
            </a:pPr>
            <a:r>
              <a:rPr lang="en-US" sz="2800" b="1">
                <a:ln w="3175" cmpd="sng">
                  <a:noFill/>
                </a:ln>
                <a:solidFill>
                  <a:srgbClr val="262626"/>
                </a:solidFill>
                <a:latin typeface="+mj-lt"/>
                <a:ea typeface="+mj-ea"/>
                <a:cs typeface="+mj-cs"/>
              </a:rPr>
              <a:t>3</a:t>
            </a:r>
            <a:r>
              <a:rPr lang="en-US" sz="2800" b="1" baseline="30000">
                <a:ln w="3175" cmpd="sng">
                  <a:noFill/>
                </a:ln>
                <a:solidFill>
                  <a:srgbClr val="262626"/>
                </a:solidFill>
                <a:latin typeface="+mj-lt"/>
                <a:ea typeface="+mj-ea"/>
                <a:cs typeface="+mj-cs"/>
              </a:rPr>
              <a:t>rd</a:t>
            </a:r>
            <a:r>
              <a:rPr lang="en-US" sz="2800" b="1">
                <a:ln w="3175" cmpd="sng">
                  <a:noFill/>
                </a:ln>
                <a:solidFill>
                  <a:srgbClr val="262626"/>
                </a:solidFill>
                <a:latin typeface="+mj-lt"/>
                <a:ea typeface="+mj-ea"/>
                <a:cs typeface="+mj-cs"/>
              </a:rPr>
              <a:t> Challenge </a:t>
            </a:r>
            <a:endParaRPr lang="en-US" sz="2800">
              <a:ln w="3175" cmpd="sng">
                <a:noFill/>
              </a:ln>
              <a:solidFill>
                <a:srgbClr val="262626"/>
              </a:solidFill>
              <a:latin typeface="+mj-lt"/>
              <a:ea typeface="+mj-ea"/>
              <a:cs typeface="+mj-cs"/>
            </a:endParaRPr>
          </a:p>
        </p:txBody>
      </p:sp>
      <p:cxnSp>
        <p:nvCxnSpPr>
          <p:cNvPr id="26" name="Straight Connector 25">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FA9620B8-9FC0-8225-972A-960920AD9BE3}"/>
              </a:ext>
            </a:extLst>
          </p:cNvPr>
          <p:cNvSpPr txBox="1"/>
          <p:nvPr/>
        </p:nvSpPr>
        <p:spPr>
          <a:xfrm>
            <a:off x="761504" y="2866306"/>
            <a:ext cx="10675482" cy="3382094"/>
          </a:xfrm>
          <a:prstGeom prst="rect">
            <a:avLst/>
          </a:prstGeom>
        </p:spPr>
        <p:txBody>
          <a:bodyPr vert="horz" lIns="91440" tIns="45720" rIns="91440" bIns="45720" rtlCol="0" anchor="t">
            <a:normAutofit fontScale="55000" lnSpcReduction="20000"/>
          </a:bodyPr>
          <a:lstStyle/>
          <a:p>
            <a:pPr marL="457200" marR="0">
              <a:lnSpc>
                <a:spcPct val="90000"/>
              </a:lnSpc>
              <a:spcBef>
                <a:spcPct val="20000"/>
              </a:spcBef>
              <a:spcAft>
                <a:spcPts val="600"/>
              </a:spcAft>
              <a:buClr>
                <a:schemeClr val="accent1"/>
              </a:buClr>
              <a:buSzPct val="115000"/>
              <a:buFont typeface="Arial"/>
              <a:buChar char="•"/>
            </a:pPr>
            <a:r>
              <a:rPr lang="en-US" sz="3800" b="1" dirty="0">
                <a:solidFill>
                  <a:srgbClr val="262626"/>
                </a:solidFill>
                <a:latin typeface="Times New Roman" panose="02020603050405020304" pitchFamily="18" charset="0"/>
                <a:cs typeface="Times New Roman" panose="02020603050405020304" pitchFamily="18" charset="0"/>
              </a:rPr>
              <a:t>Operating under the traditional legal framework, Islamic financial institutions encounter a challenge when the prevailing legal framework does not define Islamic banking and Islamic financial contracts. while all contracts with conventional institutions are well defined, as they are classified as loan contracts.  Central banks resolve this issue by implementing special laws, ordinances, and regulations that render Islamic banking finance and contracts sound, generic, crude, and lacking in banking spirit. </a:t>
            </a:r>
          </a:p>
          <a:p>
            <a:pPr marL="457200" marR="0">
              <a:lnSpc>
                <a:spcPct val="90000"/>
              </a:lnSpc>
              <a:spcBef>
                <a:spcPct val="20000"/>
              </a:spcBef>
              <a:spcAft>
                <a:spcPts val="600"/>
              </a:spcAft>
              <a:buClr>
                <a:schemeClr val="accent1"/>
              </a:buClr>
              <a:buSzPct val="115000"/>
              <a:buFont typeface="Arial"/>
              <a:buChar char="•"/>
            </a:pPr>
            <a:r>
              <a:rPr lang="en-US" sz="3800" b="1" dirty="0">
                <a:solidFill>
                  <a:srgbClr val="262626"/>
                </a:solidFill>
                <a:latin typeface="Times New Roman" panose="02020603050405020304" pitchFamily="18" charset="0"/>
                <a:cs typeface="Times New Roman" panose="02020603050405020304" pitchFamily="18" charset="0"/>
              </a:rPr>
              <a:t>It is encouraging that the Law “On Non-Bank Credit </a:t>
            </a:r>
            <a:r>
              <a:rPr lang="en-US" sz="3800" b="1" dirty="0" err="1">
                <a:solidFill>
                  <a:srgbClr val="262626"/>
                </a:solidFill>
                <a:latin typeface="Times New Roman" panose="02020603050405020304" pitchFamily="18" charset="0"/>
                <a:cs typeface="Times New Roman" panose="02020603050405020304" pitchFamily="18" charset="0"/>
              </a:rPr>
              <a:t>Organisations</a:t>
            </a:r>
            <a:r>
              <a:rPr lang="en-US" sz="3800" b="1" dirty="0">
                <a:solidFill>
                  <a:srgbClr val="262626"/>
                </a:solidFill>
                <a:latin typeface="Times New Roman" panose="02020603050405020304" pitchFamily="18" charset="0"/>
                <a:cs typeface="Times New Roman" panose="02020603050405020304" pitchFamily="18" charset="0"/>
              </a:rPr>
              <a:t> and Microfinance Activity” (No ZRU-765 dated April 20, 2022) legally permits microfinance </a:t>
            </a:r>
            <a:r>
              <a:rPr lang="en-US" sz="3800" b="1" dirty="0" err="1">
                <a:solidFill>
                  <a:srgbClr val="262626"/>
                </a:solidFill>
                <a:latin typeface="Times New Roman" panose="02020603050405020304" pitchFamily="18" charset="0"/>
                <a:cs typeface="Times New Roman" panose="02020603050405020304" pitchFamily="18" charset="0"/>
              </a:rPr>
              <a:t>organisations</a:t>
            </a:r>
            <a:r>
              <a:rPr lang="en-US" sz="3800" b="1" dirty="0">
                <a:solidFill>
                  <a:srgbClr val="262626"/>
                </a:solidFill>
                <a:latin typeface="Times New Roman" panose="02020603050405020304" pitchFamily="18" charset="0"/>
                <a:cs typeface="Times New Roman" panose="02020603050405020304" pitchFamily="18" charset="0"/>
              </a:rPr>
              <a:t> to provide Islamic financing services. However, this law and related regulations. However, this law and related regulations do not include provisions defining types of Islamic finance contracts such as Mudarabah, Murabaha, or Ijarah. As a result, Islamic finance transactions are treated under conventional contract law principles. </a:t>
            </a:r>
          </a:p>
          <a:p>
            <a:pPr marL="457200" marR="0" algn="ctr">
              <a:lnSpc>
                <a:spcPct val="90000"/>
              </a:lnSpc>
              <a:spcBef>
                <a:spcPct val="20000"/>
              </a:spcBef>
              <a:spcAft>
                <a:spcPts val="600"/>
              </a:spcAft>
              <a:buClr>
                <a:schemeClr val="accent1"/>
              </a:buClr>
              <a:buSzPct val="115000"/>
              <a:buFont typeface="Arial"/>
              <a:buChar char="•"/>
            </a:pPr>
            <a:r>
              <a:rPr lang="en-US" sz="1000" dirty="0">
                <a:solidFill>
                  <a:srgbClr val="262626"/>
                </a:solidFill>
              </a:rPr>
              <a:t> </a:t>
            </a:r>
          </a:p>
        </p:txBody>
      </p:sp>
      <p:pic>
        <p:nvPicPr>
          <p:cNvPr id="7" name="Picture 6">
            <a:extLst>
              <a:ext uri="{FF2B5EF4-FFF2-40B4-BE49-F238E27FC236}">
                <a16:creationId xmlns:a16="http://schemas.microsoft.com/office/drawing/2014/main" id="{823E6039-0C01-F24E-FD2A-4E97278F6AC1}"/>
              </a:ext>
            </a:extLst>
          </p:cNvPr>
          <p:cNvPicPr>
            <a:picLocks/>
          </p:cNvPicPr>
          <p:nvPr/>
        </p:nvPicPr>
        <p:blipFill>
          <a:blip r:embed="rId5"/>
          <a:stretch>
            <a:fillRect/>
          </a:stretch>
        </p:blipFill>
        <p:spPr>
          <a:xfrm>
            <a:off x="8013375" y="378163"/>
            <a:ext cx="3580074" cy="2389699"/>
          </a:xfrm>
          <a:prstGeom prst="ellipse">
            <a:avLst/>
          </a:prstGeom>
          <a:ln>
            <a:noFill/>
          </a:ln>
          <a:effectLst>
            <a:softEdge rad="112500"/>
          </a:effectLst>
        </p:spPr>
      </p:pic>
    </p:spTree>
    <p:extLst>
      <p:ext uri="{BB962C8B-B14F-4D97-AF65-F5344CB8AC3E}">
        <p14:creationId xmlns:p14="http://schemas.microsoft.com/office/powerpoint/2010/main" val="1193592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6" name="Picture 25">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7" name="Rectangle 26">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8" name="Picture 27">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9" name="Picture 28">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31" name="Straight Connector 30">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33" name="Rectangle 32">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6" name="Picture 35">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7" name="Rectangle 36">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8" name="Picture 37">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9" name="Picture 38">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41" name="Rectangle 40">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21" name="Rectangle: Rounded Corners 20">
            <a:extLst>
              <a:ext uri="{FF2B5EF4-FFF2-40B4-BE49-F238E27FC236}">
                <a16:creationId xmlns:a16="http://schemas.microsoft.com/office/drawing/2014/main" id="{5D2ECCAF-6F95-F6BD-F688-201A22E2B792}"/>
              </a:ext>
            </a:extLst>
          </p:cNvPr>
          <p:cNvSpPr/>
          <p:nvPr/>
        </p:nvSpPr>
        <p:spPr>
          <a:xfrm>
            <a:off x="184443" y="-104027"/>
            <a:ext cx="4802185" cy="1303867"/>
          </a:xfrm>
          <a:prstGeom prst="roundRect">
            <a:avLst/>
          </a:prstGeom>
          <a:ln/>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p>
            <a:pPr marR="0" lvl="1" algn="ctr">
              <a:lnSpc>
                <a:spcPct val="90000"/>
              </a:lnSpc>
              <a:spcBef>
                <a:spcPct val="0"/>
              </a:spcBef>
              <a:spcAft>
                <a:spcPts val="800"/>
              </a:spcAft>
            </a:pPr>
            <a:r>
              <a:rPr lang="en-US" sz="2400" dirty="0">
                <a:ln w="3175" cmpd="sng">
                  <a:noFill/>
                </a:ln>
                <a:solidFill>
                  <a:schemeClr val="tx1">
                    <a:lumMod val="85000"/>
                    <a:lumOff val="15000"/>
                  </a:schemeClr>
                </a:solidFill>
                <a:latin typeface="+mj-lt"/>
                <a:ea typeface="+mj-ea"/>
                <a:cs typeface="+mj-cs"/>
              </a:rPr>
              <a:t>4</a:t>
            </a:r>
            <a:r>
              <a:rPr lang="en-US" sz="2400" baseline="30000" dirty="0">
                <a:ln w="3175" cmpd="sng">
                  <a:noFill/>
                </a:ln>
                <a:solidFill>
                  <a:schemeClr val="tx1">
                    <a:lumMod val="85000"/>
                    <a:lumOff val="15000"/>
                  </a:schemeClr>
                </a:solidFill>
                <a:latin typeface="+mj-lt"/>
                <a:ea typeface="+mj-ea"/>
                <a:cs typeface="+mj-cs"/>
              </a:rPr>
              <a:t>th</a:t>
            </a:r>
            <a:r>
              <a:rPr lang="en-US" sz="2400" dirty="0">
                <a:ln w="3175" cmpd="sng">
                  <a:noFill/>
                </a:ln>
                <a:solidFill>
                  <a:schemeClr val="tx1">
                    <a:lumMod val="85000"/>
                    <a:lumOff val="15000"/>
                  </a:schemeClr>
                </a:solidFill>
                <a:latin typeface="+mj-lt"/>
                <a:ea typeface="+mj-ea"/>
                <a:cs typeface="+mj-cs"/>
              </a:rPr>
              <a:t> challenge: Providing a guarantee on capital and interest </a:t>
            </a:r>
          </a:p>
        </p:txBody>
      </p:sp>
      <p:sp>
        <p:nvSpPr>
          <p:cNvPr id="23" name="Oval 22">
            <a:extLst>
              <a:ext uri="{FF2B5EF4-FFF2-40B4-BE49-F238E27FC236}">
                <a16:creationId xmlns:a16="http://schemas.microsoft.com/office/drawing/2014/main" id="{DBA32124-64B3-4C2C-114A-EF510788F95C}"/>
              </a:ext>
            </a:extLst>
          </p:cNvPr>
          <p:cNvSpPr/>
          <p:nvPr/>
        </p:nvSpPr>
        <p:spPr>
          <a:xfrm>
            <a:off x="55433" y="846379"/>
            <a:ext cx="4734415" cy="5199405"/>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lvl="0">
              <a:lnSpc>
                <a:spcPct val="100000"/>
              </a:lnSpc>
            </a:pPr>
            <a:r>
              <a:rPr lang="en-US" b="1"/>
              <a:t>The US government established the Federal Deposit Insurance Corporation (FDIC) program following the Great Financial Crisis of 1929 to safeguard deposits if the event that a bank has difficulties. The bank guarantees both deposits and interest under this program. Each depositor is covered by this program up to $250,000. </a:t>
            </a:r>
            <a:endParaRPr lang="en-US" dirty="0"/>
          </a:p>
        </p:txBody>
      </p:sp>
      <p:sp>
        <p:nvSpPr>
          <p:cNvPr id="24" name="Oval 23">
            <a:extLst>
              <a:ext uri="{FF2B5EF4-FFF2-40B4-BE49-F238E27FC236}">
                <a16:creationId xmlns:a16="http://schemas.microsoft.com/office/drawing/2014/main" id="{9CF462FC-F73B-2E44-3C97-8C3C7090116E}"/>
              </a:ext>
            </a:extLst>
          </p:cNvPr>
          <p:cNvSpPr/>
          <p:nvPr/>
        </p:nvSpPr>
        <p:spPr>
          <a:xfrm>
            <a:off x="4005574" y="734128"/>
            <a:ext cx="4055293" cy="5199405"/>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sz="2000" kern="0" dirty="0">
                <a:effectLst/>
                <a:latin typeface="Times New Roman" panose="02020603050405020304" pitchFamily="18" charset="0"/>
                <a:ea typeface="Times New Roman" panose="02020603050405020304" pitchFamily="18" charset="0"/>
              </a:rPr>
              <a:t>A comparable program, worth up to 100 K euros per depositor, has been implemented by European nations.   </a:t>
            </a:r>
          </a:p>
          <a:p>
            <a:endParaRPr lang="en-US" sz="2000" kern="0" dirty="0">
              <a:latin typeface="Times New Roman" panose="02020603050405020304" pitchFamily="18" charset="0"/>
            </a:endParaRPr>
          </a:p>
          <a:p>
            <a:endParaRPr lang="en-US" sz="2000" kern="0" dirty="0">
              <a:latin typeface="Times New Roman" panose="02020603050405020304" pitchFamily="18" charset="0"/>
            </a:endParaRPr>
          </a:p>
          <a:p>
            <a:endParaRPr lang="en-US" sz="2000" kern="0" dirty="0">
              <a:latin typeface="Times New Roman" panose="02020603050405020304" pitchFamily="18" charset="0"/>
            </a:endParaRPr>
          </a:p>
          <a:p>
            <a:endParaRPr lang="en-US" sz="2000" kern="0" dirty="0">
              <a:latin typeface="Times New Roman" panose="02020603050405020304" pitchFamily="18" charset="0"/>
            </a:endParaRPr>
          </a:p>
          <a:p>
            <a:endParaRPr lang="en-US" sz="2000" kern="0" dirty="0">
              <a:latin typeface="Times New Roman" panose="02020603050405020304" pitchFamily="18" charset="0"/>
            </a:endParaRPr>
          </a:p>
          <a:p>
            <a:endParaRPr lang="en-US" sz="2000" kern="0" dirty="0">
              <a:latin typeface="Times New Roman" panose="02020603050405020304" pitchFamily="18" charset="0"/>
            </a:endParaRPr>
          </a:p>
          <a:p>
            <a:endParaRPr lang="en-US" sz="2000" kern="0" dirty="0">
              <a:latin typeface="Times New Roman" panose="02020603050405020304" pitchFamily="18" charset="0"/>
            </a:endParaRPr>
          </a:p>
          <a:p>
            <a:endParaRPr lang="en-US" sz="2000" dirty="0"/>
          </a:p>
        </p:txBody>
      </p:sp>
      <p:sp>
        <p:nvSpPr>
          <p:cNvPr id="30" name="Oval 29">
            <a:extLst>
              <a:ext uri="{FF2B5EF4-FFF2-40B4-BE49-F238E27FC236}">
                <a16:creationId xmlns:a16="http://schemas.microsoft.com/office/drawing/2014/main" id="{54CD5A6F-C701-335B-4BA9-C0937CD39BCA}"/>
              </a:ext>
            </a:extLst>
          </p:cNvPr>
          <p:cNvSpPr/>
          <p:nvPr/>
        </p:nvSpPr>
        <p:spPr>
          <a:xfrm>
            <a:off x="7268880" y="314866"/>
            <a:ext cx="4923120" cy="5990269"/>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algn="ctr" rtl="0" eaLnBrk="1" latinLnBrk="0" hangingPunct="1"/>
            <a:r>
              <a:rPr lang="en-US" sz="1800">
                <a:solidFill>
                  <a:srgbClr val="FF0000"/>
                </a:solidFill>
                <a:effectLst/>
                <a:latin typeface="Times New Roman" panose="02020603050405020304" pitchFamily="18" charset="0"/>
                <a:ea typeface="Times New Roman" panose="02020603050405020304" pitchFamily="18" charset="0"/>
                <a:cs typeface="+mn-cs"/>
              </a:rPr>
              <a:t>Turkey has a similar approach under the title " Savings Deposit Insurance Fund of Türkiye (TMSF)but Islamic banks started in Turkey could not benefit from it while they were licensed in the late 1980s.  as the scheme did not cover Islamic banks that fell prey to the financial crisis of 2000-2001, Under the pretext that these financing houses, although they are under the supervision of the Central Bank, are not subject to all banking laws. Rather, it is registered as a non-banking financial intermediary</a:t>
            </a:r>
            <a:endParaRPr lang="en-US">
              <a:effectLst/>
            </a:endParaRPr>
          </a:p>
        </p:txBody>
      </p:sp>
      <p:pic>
        <p:nvPicPr>
          <p:cNvPr id="32" name="Picture 31">
            <a:extLst>
              <a:ext uri="{FF2B5EF4-FFF2-40B4-BE49-F238E27FC236}">
                <a16:creationId xmlns:a16="http://schemas.microsoft.com/office/drawing/2014/main" id="{4D933BC0-0092-9886-5905-E4F5B7B13143}"/>
              </a:ext>
            </a:extLst>
          </p:cNvPr>
          <p:cNvPicPr>
            <a:picLocks noChangeAspect="1"/>
          </p:cNvPicPr>
          <p:nvPr/>
        </p:nvPicPr>
        <p:blipFill>
          <a:blip r:embed="rId5"/>
          <a:stretch>
            <a:fillRect/>
          </a:stretch>
        </p:blipFill>
        <p:spPr>
          <a:xfrm>
            <a:off x="1492" y="5109955"/>
            <a:ext cx="2148624" cy="1433178"/>
          </a:xfrm>
          <a:prstGeom prst="ellipse">
            <a:avLst/>
          </a:prstGeom>
          <a:ln>
            <a:noFill/>
          </a:ln>
          <a:effectLst>
            <a:softEdge rad="112500"/>
          </a:effectLst>
        </p:spPr>
      </p:pic>
      <p:pic>
        <p:nvPicPr>
          <p:cNvPr id="40" name="Picture 39">
            <a:extLst>
              <a:ext uri="{FF2B5EF4-FFF2-40B4-BE49-F238E27FC236}">
                <a16:creationId xmlns:a16="http://schemas.microsoft.com/office/drawing/2014/main" id="{172E5274-F2EA-09F1-EE22-0E48E93AE775}"/>
              </a:ext>
            </a:extLst>
          </p:cNvPr>
          <p:cNvPicPr>
            <a:picLocks noChangeAspect="1"/>
          </p:cNvPicPr>
          <p:nvPr/>
        </p:nvPicPr>
        <p:blipFill>
          <a:blip r:embed="rId6"/>
          <a:stretch>
            <a:fillRect/>
          </a:stretch>
        </p:blipFill>
        <p:spPr>
          <a:xfrm>
            <a:off x="4432368" y="4637286"/>
            <a:ext cx="2500450" cy="1667853"/>
          </a:xfrm>
          <a:prstGeom prst="ellipse">
            <a:avLst/>
          </a:prstGeom>
          <a:ln>
            <a:noFill/>
          </a:ln>
          <a:effectLst>
            <a:softEdge rad="112500"/>
          </a:effectLst>
        </p:spPr>
      </p:pic>
      <p:pic>
        <p:nvPicPr>
          <p:cNvPr id="1028" name="Picture 4" descr="Turkish Central Bank reserves hit all ...">
            <a:extLst>
              <a:ext uri="{FF2B5EF4-FFF2-40B4-BE49-F238E27FC236}">
                <a16:creationId xmlns:a16="http://schemas.microsoft.com/office/drawing/2014/main" id="{634B9FF6-7BE9-B95E-9D8D-436F9CD6969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75131" y="5552346"/>
            <a:ext cx="2328336" cy="130386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345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BE249A-A272-6863-72D1-3EA834137C87}"/>
              </a:ext>
            </a:extLst>
          </p:cNvPr>
          <p:cNvPicPr>
            <a:picLocks noChangeAspect="1"/>
          </p:cNvPicPr>
          <p:nvPr/>
        </p:nvPicPr>
        <p:blipFill>
          <a:blip r:embed="rId2"/>
          <a:srcRect r="235" b="2"/>
          <a:stretch>
            <a:fillRect/>
          </a:stretch>
        </p:blipFill>
        <p:spPr>
          <a:xfrm rot="21600000">
            <a:off x="3086100" y="419100"/>
            <a:ext cx="6019800" cy="6033902"/>
          </a:xfrm>
          <a:prstGeom prst="rect">
            <a:avLst/>
          </a:prstGeom>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00806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 name="Picture 9">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 name="Picture 12">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5" name="Straight Connector 14">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BA99727C-0373-9CA8-4EB5-B90120A8F990}"/>
              </a:ext>
            </a:extLst>
          </p:cNvPr>
          <p:cNvPicPr>
            <a:picLocks noChangeAspect="1"/>
          </p:cNvPicPr>
          <p:nvPr/>
        </p:nvPicPr>
        <p:blipFill>
          <a:blip r:embed="rId5"/>
          <a:srcRect/>
          <a:stretch>
            <a:fillRect/>
          </a:stretch>
        </p:blipFill>
        <p:spPr>
          <a:xfrm>
            <a:off x="-27559" y="-1776"/>
            <a:ext cx="12191980" cy="6857990"/>
          </a:xfrm>
          <a:prstGeom prst="rect">
            <a:avLst/>
          </a:prstGeom>
        </p:spPr>
      </p:pic>
      <p:sp>
        <p:nvSpPr>
          <p:cNvPr id="17" name="Rectangle 16">
            <a:extLst>
              <a:ext uri="{FF2B5EF4-FFF2-40B4-BE49-F238E27FC236}">
                <a16:creationId xmlns:a16="http://schemas.microsoft.com/office/drawing/2014/main" id="{8243CDD5-F82E-454F-8486-578A477A8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11227442" cy="5883295"/>
          </a:xfrm>
          <a:prstGeom prst="rect">
            <a:avLst/>
          </a:prstGeom>
          <a:blipFill dpi="0" rotWithShape="1">
            <a:blip r:embed="rId6">
              <a:alphaModFix amt="90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25408EF-EA7D-413B-B27F-B1FCD06FAC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1" name="Straight Connector 20">
            <a:extLst>
              <a:ext uri="{FF2B5EF4-FFF2-40B4-BE49-F238E27FC236}">
                <a16:creationId xmlns:a16="http://schemas.microsoft.com/office/drawing/2014/main" id="{98C14DAD-9B93-4225-B89C-5D0B5BD3A2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grpSp>
        <p:nvGrpSpPr>
          <p:cNvPr id="23" name="Group 22">
            <a:extLst>
              <a:ext uri="{FF2B5EF4-FFF2-40B4-BE49-F238E27FC236}">
                <a16:creationId xmlns:a16="http://schemas.microsoft.com/office/drawing/2014/main" id="{9CA11A81-0344-4F96-8A6F-BBBB25E6E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288" y="3128956"/>
            <a:ext cx="12234672" cy="658368"/>
            <a:chOff x="-18288" y="3128956"/>
            <a:chExt cx="12234672" cy="658368"/>
          </a:xfrm>
        </p:grpSpPr>
        <p:sp>
          <p:nvSpPr>
            <p:cNvPr id="24" name="Rounded Rectangle 22">
              <a:extLst>
                <a:ext uri="{FF2B5EF4-FFF2-40B4-BE49-F238E27FC236}">
                  <a16:creationId xmlns:a16="http://schemas.microsoft.com/office/drawing/2014/main" id="{AD8DC422-CE88-4B6D-8A13-70E10AD9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ED55CCD7-8FE9-47DC-B8F9-5C25DA7A78C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p:nvSpPr>
            <p:cNvPr id="26" name="Rounded Rectangle 24">
              <a:extLst>
                <a:ext uri="{FF2B5EF4-FFF2-40B4-BE49-F238E27FC236}">
                  <a16:creationId xmlns:a16="http://schemas.microsoft.com/office/drawing/2014/main" id="{B1D46D73-0ACA-4770-9E9F-D36420B9F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3E2AA42B-5DF9-462B-9D27-B7E8C0B6B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4" name="TextBox 3">
            <a:extLst>
              <a:ext uri="{FF2B5EF4-FFF2-40B4-BE49-F238E27FC236}">
                <a16:creationId xmlns:a16="http://schemas.microsoft.com/office/drawing/2014/main" id="{95766F94-5A25-B031-3816-42E89A46C71C}"/>
              </a:ext>
            </a:extLst>
          </p:cNvPr>
          <p:cNvSpPr txBox="1"/>
          <p:nvPr/>
        </p:nvSpPr>
        <p:spPr>
          <a:xfrm>
            <a:off x="1295401" y="2556932"/>
            <a:ext cx="9601196" cy="3318936"/>
          </a:xfrm>
          <a:prstGeom prst="rect">
            <a:avLst/>
          </a:prstGeom>
        </p:spPr>
        <p:txBody>
          <a:bodyPr vert="horz" lIns="91440" tIns="45720" rIns="91440" bIns="45720" rtlCol="0" anchor="t">
            <a:normAutofit fontScale="92500" lnSpcReduction="10000"/>
          </a:bodyPr>
          <a:lstStyle/>
          <a:p>
            <a:pPr marL="457200" marR="0">
              <a:spcBef>
                <a:spcPct val="20000"/>
              </a:spcBef>
              <a:spcAft>
                <a:spcPts val="600"/>
              </a:spcAft>
              <a:buClr>
                <a:schemeClr val="accent1"/>
              </a:buClr>
              <a:buSzPct val="115000"/>
              <a:buFont typeface="Arial"/>
              <a:buChar char="•"/>
            </a:pPr>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Islamic banks are essentially exempt from this policy as, as their operations are predicated on Mudarabah and </a:t>
            </a:r>
            <a:r>
              <a:rPr lang="en-US" sz="2400" dirty="0" err="1">
                <a:solidFill>
                  <a:schemeClr val="tx1">
                    <a:lumMod val="85000"/>
                    <a:lumOff val="15000"/>
                  </a:schemeClr>
                </a:solidFill>
                <a:latin typeface="Times New Roman" panose="02020603050405020304" pitchFamily="18" charset="0"/>
                <a:cs typeface="Times New Roman" panose="02020603050405020304" pitchFamily="18" charset="0"/>
              </a:rPr>
              <a:t>Musharakah</a:t>
            </a:r>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 transactions based on profit and loss share, they are incapable of guaranteeing the capital and profit of investment accounts, such as deposits and fixed deposits. However, since the current accounts are classified as </a:t>
            </a:r>
            <a:r>
              <a:rPr lang="en-US" sz="2400" dirty="0" err="1">
                <a:solidFill>
                  <a:schemeClr val="tx1">
                    <a:lumMod val="85000"/>
                    <a:lumOff val="15000"/>
                  </a:schemeClr>
                </a:solidFill>
                <a:latin typeface="Times New Roman" panose="02020603050405020304" pitchFamily="18" charset="0"/>
                <a:cs typeface="Times New Roman" panose="02020603050405020304" pitchFamily="18" charset="0"/>
              </a:rPr>
              <a:t>Qard</a:t>
            </a:r>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 (loan) contracts, Islamic banks guarantee the capital of the current account.  </a:t>
            </a:r>
          </a:p>
          <a:p>
            <a:pPr>
              <a:spcBef>
                <a:spcPct val="20000"/>
              </a:spcBef>
              <a:spcAft>
                <a:spcPts val="600"/>
              </a:spcAft>
              <a:buClr>
                <a:schemeClr val="accent1"/>
              </a:buClr>
              <a:buSzPct val="115000"/>
              <a:buFont typeface="Arial"/>
              <a:buChar char="•"/>
            </a:pPr>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Due to their legal requirement to guarantee deposits as well as interests, Islamic banks operate in countries where the American banking model is predominant. In contrast, banks in governments that adhere to the German comprehensive banking model only guarantee deposits. </a:t>
            </a:r>
          </a:p>
        </p:txBody>
      </p:sp>
    </p:spTree>
    <p:extLst>
      <p:ext uri="{BB962C8B-B14F-4D97-AF65-F5344CB8AC3E}">
        <p14:creationId xmlns:p14="http://schemas.microsoft.com/office/powerpoint/2010/main" val="2529650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FBCC1B-FE3A-1650-60BD-5C6FFD0BA7AA}"/>
              </a:ext>
            </a:extLst>
          </p:cNvPr>
          <p:cNvPicPr>
            <a:picLocks noChangeAspect="1"/>
          </p:cNvPicPr>
          <p:nvPr/>
        </p:nvPicPr>
        <p:blipFill>
          <a:blip r:embed="rId2"/>
          <a:stretch>
            <a:fillRect/>
          </a:stretch>
        </p:blipFill>
        <p:spPr>
          <a:xfrm>
            <a:off x="183331" y="196283"/>
            <a:ext cx="2857500" cy="2000250"/>
          </a:xfrm>
          <a:prstGeom prst="ellipse">
            <a:avLst/>
          </a:prstGeom>
          <a:ln>
            <a:noFill/>
          </a:ln>
          <a:effectLst>
            <a:softEdge rad="112500"/>
          </a:effectLst>
        </p:spPr>
      </p:pic>
      <p:sp>
        <p:nvSpPr>
          <p:cNvPr id="7" name="TextBox 6">
            <a:extLst>
              <a:ext uri="{FF2B5EF4-FFF2-40B4-BE49-F238E27FC236}">
                <a16:creationId xmlns:a16="http://schemas.microsoft.com/office/drawing/2014/main" id="{B100A3AF-8861-2306-EAB8-C4FE2E80A053}"/>
              </a:ext>
            </a:extLst>
          </p:cNvPr>
          <p:cNvSpPr txBox="1"/>
          <p:nvPr/>
        </p:nvSpPr>
        <p:spPr>
          <a:xfrm>
            <a:off x="2810107" y="1232576"/>
            <a:ext cx="7627434" cy="2862322"/>
          </a:xfrm>
          <a:prstGeom prst="rect">
            <a:avLst/>
          </a:prstGeom>
          <a:noFill/>
        </p:spPr>
        <p:txBody>
          <a:bodyPr wrap="square">
            <a:spAutoFit/>
          </a:bodyPr>
          <a:lstStyle/>
          <a:p>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The Law “On Guarantees for Protection of Deposits of Citizens in Banks” (originally from 2002 and recently updated in 2025) establishes a deposit </a:t>
            </a:r>
            <a:endParaRPr lang="en-US" sz="2000" dirty="0"/>
          </a:p>
          <a:p>
            <a:r>
              <a:rPr lang="en-US" sz="2000" kern="0" dirty="0">
                <a:effectLst/>
                <a:latin typeface="Times New Roman" panose="02020603050405020304" pitchFamily="18" charset="0"/>
                <a:ea typeface="Times New Roman" panose="02020603050405020304" pitchFamily="18" charset="0"/>
              </a:rPr>
              <a:t> protection scheme that guarantees the repayment of deposited principal (capital) and accrued but unpaid interest up to a certain limit (currently 200 million Uzbek </a:t>
            </a:r>
            <a:r>
              <a:rPr lang="en-US" sz="2000" kern="0" dirty="0" err="1">
                <a:effectLst/>
                <a:latin typeface="Times New Roman" panose="02020603050405020304" pitchFamily="18" charset="0"/>
                <a:ea typeface="Times New Roman" panose="02020603050405020304" pitchFamily="18" charset="0"/>
              </a:rPr>
              <a:t>soums</a:t>
            </a:r>
            <a:r>
              <a:rPr lang="en-US" sz="2000" kern="0" dirty="0">
                <a:effectLst/>
                <a:latin typeface="Times New Roman" panose="02020603050405020304" pitchFamily="18" charset="0"/>
                <a:ea typeface="Times New Roman" panose="02020603050405020304" pitchFamily="18" charset="0"/>
              </a:rPr>
              <a:t> per depositor per bank). This guarantee applies only in the event of a bank license revocation or liquidation and covers individuals and individual entrepreneurs, not financial institutions or government bodies.</a:t>
            </a:r>
            <a:endParaRPr lang="en-US" sz="2000" dirty="0"/>
          </a:p>
        </p:txBody>
      </p:sp>
    </p:spTree>
    <p:extLst>
      <p:ext uri="{BB962C8B-B14F-4D97-AF65-F5344CB8AC3E}">
        <p14:creationId xmlns:p14="http://schemas.microsoft.com/office/powerpoint/2010/main" val="1271189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B10F559B-00D7-7BDD-ED65-F65AD19B9218}"/>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 name="Picture 9">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 name="Picture 12">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5" name="Straight Connector 14">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75E66D3F-14EA-4BCD-819B-EEF581746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49D3EDE-CC3B-4573-A04B-26F32F1B2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0" name="Picture 19">
              <a:extLst>
                <a:ext uri="{FF2B5EF4-FFF2-40B4-BE49-F238E27FC236}">
                  <a16:creationId xmlns:a16="http://schemas.microsoft.com/office/drawing/2014/main" id="{700D0D4B-CC81-434D-B595-71AA691923B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B8047919-8C66-4EF3-9979-FB7112EB6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2" name="Picture 21">
              <a:extLst>
                <a:ext uri="{FF2B5EF4-FFF2-40B4-BE49-F238E27FC236}">
                  <a16:creationId xmlns:a16="http://schemas.microsoft.com/office/drawing/2014/main" id="{C00195C4-7BCF-469C-A003-AC2F0D2F910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id="{CEE82425-33CD-4CF1-9623-91BECE687F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5" name="Rectangle 24">
            <a:extLst>
              <a:ext uri="{FF2B5EF4-FFF2-40B4-BE49-F238E27FC236}">
                <a16:creationId xmlns:a16="http://schemas.microsoft.com/office/drawing/2014/main" id="{DD5289D1-D3B7-4C53-823E-280A79C02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B81B08E-178F-891E-FACA-11EA091B78A5}"/>
              </a:ext>
            </a:extLst>
          </p:cNvPr>
          <p:cNvPicPr>
            <a:picLocks noChangeAspect="1"/>
          </p:cNvPicPr>
          <p:nvPr/>
        </p:nvPicPr>
        <p:blipFill>
          <a:blip r:embed="rId5"/>
          <a:stretch>
            <a:fillRect/>
          </a:stretch>
        </p:blipFill>
        <p:spPr>
          <a:xfrm>
            <a:off x="1412683" y="1982718"/>
            <a:ext cx="3876801" cy="2713760"/>
          </a:xfrm>
          <a:prstGeom prst="rect">
            <a:avLst/>
          </a:prstGeom>
        </p:spPr>
      </p:pic>
      <p:cxnSp>
        <p:nvCxnSpPr>
          <p:cNvPr id="27" name="Straight Connector 26">
            <a:extLst>
              <a:ext uri="{FF2B5EF4-FFF2-40B4-BE49-F238E27FC236}">
                <a16:creationId xmlns:a16="http://schemas.microsoft.com/office/drawing/2014/main" id="{A456CE10-0EE3-4503-ACF3-1D53A6FDBB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622835BD-01B2-28CA-CAF5-4F096E88CB8F}"/>
              </a:ext>
            </a:extLst>
          </p:cNvPr>
          <p:cNvSpPr txBox="1"/>
          <p:nvPr/>
        </p:nvSpPr>
        <p:spPr>
          <a:xfrm>
            <a:off x="6094412" y="2556932"/>
            <a:ext cx="4802184" cy="3318936"/>
          </a:xfrm>
          <a:prstGeom prst="rect">
            <a:avLst/>
          </a:prstGeom>
        </p:spPr>
        <p:txBody>
          <a:bodyPr vert="horz" lIns="91440" tIns="45720" rIns="91440" bIns="45720" rtlCol="0" anchor="t">
            <a:normAutofit/>
          </a:bodyPr>
          <a:lstStyle/>
          <a:p>
            <a:pPr marL="457200" marR="0">
              <a:spcBef>
                <a:spcPct val="20000"/>
              </a:spcBef>
              <a:spcAft>
                <a:spcPts val="600"/>
              </a:spcAft>
              <a:buClr>
                <a:schemeClr val="accent1"/>
              </a:buClr>
              <a:buSzPct val="115000"/>
              <a:buFont typeface="Arial"/>
              <a:buChar char="•"/>
            </a:pPr>
            <a:r>
              <a:rPr lang="en-US" b="1" dirty="0">
                <a:solidFill>
                  <a:srgbClr val="262626"/>
                </a:solidFill>
                <a:latin typeface="Times New Roman" panose="02020603050405020304" pitchFamily="18" charset="0"/>
                <a:cs typeface="Times New Roman" panose="02020603050405020304" pitchFamily="18" charset="0"/>
              </a:rPr>
              <a:t>Here is where the question comes in: What kind of deposit guarantee in Islamic banks is compliant with Shariah?</a:t>
            </a:r>
          </a:p>
          <a:p>
            <a:pPr marL="457200" marR="0">
              <a:spcBef>
                <a:spcPct val="20000"/>
              </a:spcBef>
              <a:spcAft>
                <a:spcPts val="600"/>
              </a:spcAft>
              <a:buClr>
                <a:schemeClr val="accent1"/>
              </a:buClr>
              <a:buSzPct val="115000"/>
              <a:buFont typeface="Arial"/>
              <a:buChar char="•"/>
            </a:pPr>
            <a:r>
              <a:rPr lang="en-US" b="1" dirty="0">
                <a:solidFill>
                  <a:srgbClr val="262626"/>
                </a:solidFill>
                <a:latin typeface="Times New Roman" panose="02020603050405020304" pitchFamily="18" charset="0"/>
                <a:cs typeface="Times New Roman" panose="02020603050405020304" pitchFamily="18" charset="0"/>
              </a:rPr>
              <a:t>To get around this problem, one can employ Takaful, or the lessons learned from other Islamic countries, such as the national deposit guarantee scheme in Sudan, the government's "Third Party Guarantee" or Turkey's Protected Dollar exchange rate. </a:t>
            </a:r>
          </a:p>
        </p:txBody>
      </p:sp>
    </p:spTree>
    <p:extLst>
      <p:ext uri="{BB962C8B-B14F-4D97-AF65-F5344CB8AC3E}">
        <p14:creationId xmlns:p14="http://schemas.microsoft.com/office/powerpoint/2010/main" val="1549472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7" name="Straight Connector 16">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E9D73E1-124F-67AE-920F-A3BB0EFAF810}"/>
              </a:ext>
            </a:extLst>
          </p:cNvPr>
          <p:cNvPicPr>
            <a:picLocks noChangeAspect="1"/>
          </p:cNvPicPr>
          <p:nvPr/>
        </p:nvPicPr>
        <p:blipFill>
          <a:blip r:embed="rId4">
            <a:alphaModFix amt="35000"/>
          </a:blip>
          <a:srcRect l="7261" r="294"/>
          <a:stretch>
            <a:fillRect/>
          </a:stretch>
        </p:blipFill>
        <p:spPr>
          <a:xfrm>
            <a:off x="20" y="10"/>
            <a:ext cx="12191980" cy="6857990"/>
          </a:xfrm>
          <a:prstGeom prst="rect">
            <a:avLst/>
          </a:prstGeom>
        </p:spPr>
      </p:pic>
      <p:cxnSp>
        <p:nvCxnSpPr>
          <p:cNvPr id="21" name="Straight Connector 20">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421466"/>
            <a:ext cx="9144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2DC3BA7F-1AB3-DE29-F14B-C0A461F1DA5B}"/>
              </a:ext>
            </a:extLst>
          </p:cNvPr>
          <p:cNvSpPr txBox="1"/>
          <p:nvPr/>
        </p:nvSpPr>
        <p:spPr>
          <a:xfrm>
            <a:off x="1295401" y="2556932"/>
            <a:ext cx="9601196" cy="3318936"/>
          </a:xfrm>
          <a:prstGeom prst="rect">
            <a:avLst/>
          </a:prstGeom>
        </p:spPr>
        <p:txBody>
          <a:bodyPr vert="horz" lIns="91440" tIns="45720" rIns="91440" bIns="45720" rtlCol="0" anchor="t">
            <a:normAutofit/>
          </a:bodyPr>
          <a:lstStyle/>
          <a:p>
            <a:pPr marL="457200" marR="0">
              <a:spcBef>
                <a:spcPct val="20000"/>
              </a:spcBef>
              <a:spcAft>
                <a:spcPts val="600"/>
              </a:spcAft>
              <a:buClr>
                <a:schemeClr val="accent1"/>
              </a:buClr>
              <a:buSzPct val="115000"/>
              <a:buFont typeface="Arial"/>
              <a:buChar char="•"/>
            </a:pPr>
            <a:r>
              <a:rPr lang="en-US" sz="2000" b="1" dirty="0">
                <a:solidFill>
                  <a:srgbClr val="FFFFFF"/>
                </a:solidFill>
                <a:latin typeface="Times New Roman" panose="02020603050405020304" pitchFamily="18" charset="0"/>
                <a:cs typeface="Times New Roman" panose="02020603050405020304" pitchFamily="18" charset="0"/>
              </a:rPr>
              <a:t>Both guaranteeing and not guaranteeing capital present significant challenges for Islamic financial institutions. On one hand, providing a guarantee on savings accounts contradicts the fundamental Shariah principle of profit and loss sharing, as such guarantees imply a fixed return irrespective of actual performance. On the other hand, the absence of any guarantee exposes Islamic financial institutions to legal vulnerabilities, creating considerable risks for depositors who choose Islamic finance over conventional alternatives. This dilemma can be addressed through alternative mechanisms, such as the implementation of third-party guarantees or insurance schemes</a:t>
            </a:r>
          </a:p>
        </p:txBody>
      </p:sp>
    </p:spTree>
    <p:extLst>
      <p:ext uri="{BB962C8B-B14F-4D97-AF65-F5344CB8AC3E}">
        <p14:creationId xmlns:p14="http://schemas.microsoft.com/office/powerpoint/2010/main" val="3389282022"/>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 name="Picture 9">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 name="Picture 11">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 name="Picture 12">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5" name="Straight Connector 14">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75E66D3F-14EA-4BCD-819B-EEF581746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49D3EDE-CC3B-4573-A04B-26F32F1B2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0" name="Picture 19">
              <a:extLst>
                <a:ext uri="{FF2B5EF4-FFF2-40B4-BE49-F238E27FC236}">
                  <a16:creationId xmlns:a16="http://schemas.microsoft.com/office/drawing/2014/main" id="{700D0D4B-CC81-434D-B595-71AA691923B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B8047919-8C66-4EF3-9979-FB7112EB6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2" name="Picture 21">
              <a:extLst>
                <a:ext uri="{FF2B5EF4-FFF2-40B4-BE49-F238E27FC236}">
                  <a16:creationId xmlns:a16="http://schemas.microsoft.com/office/drawing/2014/main" id="{C00195C4-7BCF-469C-A003-AC2F0D2F910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id="{CEE82425-33CD-4CF1-9623-91BECE687F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5" name="Rectangle 24">
            <a:extLst>
              <a:ext uri="{FF2B5EF4-FFF2-40B4-BE49-F238E27FC236}">
                <a16:creationId xmlns:a16="http://schemas.microsoft.com/office/drawing/2014/main" id="{DD5289D1-D3B7-4C53-823E-280A79C02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98C5401-5A7D-743A-4398-30D56F385A88}"/>
              </a:ext>
            </a:extLst>
          </p:cNvPr>
          <p:cNvPicPr>
            <a:picLocks noChangeAspect="1"/>
          </p:cNvPicPr>
          <p:nvPr/>
        </p:nvPicPr>
        <p:blipFill>
          <a:blip r:embed="rId5"/>
          <a:stretch>
            <a:fillRect/>
          </a:stretch>
        </p:blipFill>
        <p:spPr>
          <a:xfrm>
            <a:off x="2150038" y="1410208"/>
            <a:ext cx="2402090" cy="3858780"/>
          </a:xfrm>
          <a:prstGeom prst="rect">
            <a:avLst/>
          </a:prstGeom>
        </p:spPr>
      </p:pic>
      <p:cxnSp>
        <p:nvCxnSpPr>
          <p:cNvPr id="27" name="Straight Connector 26">
            <a:extLst>
              <a:ext uri="{FF2B5EF4-FFF2-40B4-BE49-F238E27FC236}">
                <a16:creationId xmlns:a16="http://schemas.microsoft.com/office/drawing/2014/main" id="{A456CE10-0EE3-4503-ACF3-1D53A6FDBB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13FBBEEE-B45C-93BF-6E13-F92028BF9E3D}"/>
              </a:ext>
            </a:extLst>
          </p:cNvPr>
          <p:cNvSpPr txBox="1"/>
          <p:nvPr/>
        </p:nvSpPr>
        <p:spPr>
          <a:xfrm>
            <a:off x="6094412" y="2556932"/>
            <a:ext cx="4802184" cy="3318936"/>
          </a:xfrm>
          <a:prstGeom prst="rect">
            <a:avLst/>
          </a:prstGeom>
        </p:spPr>
        <p:txBody>
          <a:bodyPr vert="horz" lIns="91440" tIns="45720" rIns="91440" bIns="45720" rtlCol="0" anchor="t">
            <a:normAutofit lnSpcReduction="10000"/>
          </a:bodyPr>
          <a:lstStyle/>
          <a:p>
            <a:pPr marL="457200" marR="0">
              <a:lnSpc>
                <a:spcPct val="90000"/>
              </a:lnSpc>
              <a:spcBef>
                <a:spcPct val="20000"/>
              </a:spcBef>
              <a:spcAft>
                <a:spcPts val="600"/>
              </a:spcAft>
              <a:buClr>
                <a:schemeClr val="accent1"/>
              </a:buClr>
              <a:buSzPct val="115000"/>
              <a:buFont typeface="Arial"/>
              <a:buChar char="•"/>
            </a:pPr>
            <a:r>
              <a:rPr lang="en-US" sz="1500" b="1" dirty="0">
                <a:solidFill>
                  <a:srgbClr val="262626"/>
                </a:solidFill>
                <a:latin typeface="Times New Roman" panose="02020603050405020304" pitchFamily="18" charset="0"/>
                <a:cs typeface="Times New Roman" panose="02020603050405020304" pitchFamily="18" charset="0"/>
              </a:rPr>
              <a:t> In such arrangements, the government or the Ministry of Finance could voluntarily offer guarantees, thereby providing legal protection to depositors. Although this approach may increase the financial burden on public finances, it would simultaneously strengthen the Islamic finance sector and enhance the country’s attractiveness to global investors.</a:t>
            </a:r>
          </a:p>
          <a:p>
            <a:pPr marL="457200" marR="0">
              <a:lnSpc>
                <a:spcPct val="90000"/>
              </a:lnSpc>
              <a:spcBef>
                <a:spcPct val="20000"/>
              </a:spcBef>
              <a:spcAft>
                <a:spcPts val="600"/>
              </a:spcAft>
              <a:buClr>
                <a:schemeClr val="accent1"/>
              </a:buClr>
              <a:buSzPct val="115000"/>
              <a:buFont typeface="Arial"/>
              <a:buChar char="•"/>
            </a:pPr>
            <a:r>
              <a:rPr lang="en-US" sz="1500" b="1" dirty="0">
                <a:solidFill>
                  <a:srgbClr val="262626"/>
                </a:solidFill>
                <a:latin typeface="Times New Roman" panose="02020603050405020304" pitchFamily="18" charset="0"/>
                <a:cs typeface="Times New Roman" panose="02020603050405020304" pitchFamily="18" charset="0"/>
              </a:rPr>
              <a:t>There are precedents for third-party guarantees in various jurisdictions. For example, Saudi Arabia provides a 15% profit guarantee to companies investing in its power sector. Similarly, Sudan and, more recently, Turkey have established effective models for third-party guarantees, demonstrating practical frameworks that could be adapted to support Islamic finance development.</a:t>
            </a:r>
          </a:p>
        </p:txBody>
      </p:sp>
    </p:spTree>
    <p:extLst>
      <p:ext uri="{BB962C8B-B14F-4D97-AF65-F5344CB8AC3E}">
        <p14:creationId xmlns:p14="http://schemas.microsoft.com/office/powerpoint/2010/main" val="184679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42" name="Straight Connector 41">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43" name="Rectangle 42">
            <a:extLst>
              <a:ext uri="{FF2B5EF4-FFF2-40B4-BE49-F238E27FC236}">
                <a16:creationId xmlns:a16="http://schemas.microsoft.com/office/drawing/2014/main" id="{0B78BE18-6882-4FAA-BC8C-CA216E963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A34F12D-8C0F-46CA-9F4A-D56193C37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88137"/>
            <a:ext cx="11227442" cy="5883295"/>
          </a:xfrm>
          <a:prstGeom prst="rect">
            <a:avLst/>
          </a:prstGeom>
          <a:solidFill>
            <a:schemeClr val="bg2"/>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5" name="Picture 4">
            <a:extLst>
              <a:ext uri="{FF2B5EF4-FFF2-40B4-BE49-F238E27FC236}">
                <a16:creationId xmlns:a16="http://schemas.microsoft.com/office/drawing/2014/main" id="{D5C618DE-F651-FD20-4261-BA6D41F2241D}"/>
              </a:ext>
            </a:extLst>
          </p:cNvPr>
          <p:cNvPicPr>
            <a:picLocks noChangeAspect="1"/>
          </p:cNvPicPr>
          <p:nvPr/>
        </p:nvPicPr>
        <p:blipFill>
          <a:blip r:embed="rId5">
            <a:alphaModFix amt="25000"/>
          </a:blip>
          <a:srcRect t="21496" r="1" b="1"/>
          <a:stretch>
            <a:fillRect/>
          </a:stretch>
        </p:blipFill>
        <p:spPr>
          <a:xfrm>
            <a:off x="486138" y="486568"/>
            <a:ext cx="11227442" cy="5883295"/>
          </a:xfrm>
          <a:prstGeom prst="rect">
            <a:avLst/>
          </a:prstGeom>
        </p:spPr>
      </p:pic>
      <p:sp>
        <p:nvSpPr>
          <p:cNvPr id="45" name="Rectangle 44">
            <a:extLst>
              <a:ext uri="{FF2B5EF4-FFF2-40B4-BE49-F238E27FC236}">
                <a16:creationId xmlns:a16="http://schemas.microsoft.com/office/drawing/2014/main" id="{F3838012-22B6-4303-8F29-04E1419B3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tx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46" name="Straight Connector 45">
            <a:extLst>
              <a:ext uri="{FF2B5EF4-FFF2-40B4-BE49-F238E27FC236}">
                <a16:creationId xmlns:a16="http://schemas.microsoft.com/office/drawing/2014/main" id="{AB061FF5-9F81-427C-8DA5-3989395517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2351" y="2421466"/>
            <a:ext cx="9407298"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7" name="Group 46">
            <a:extLst>
              <a:ext uri="{FF2B5EF4-FFF2-40B4-BE49-F238E27FC236}">
                <a16:creationId xmlns:a16="http://schemas.microsoft.com/office/drawing/2014/main" id="{F03F5A17-2CE9-4ADD-9FAF-C1A0BB39CD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288" y="3128956"/>
            <a:ext cx="12234672" cy="658368"/>
            <a:chOff x="-18288" y="3128956"/>
            <a:chExt cx="12234672" cy="658368"/>
          </a:xfrm>
        </p:grpSpPr>
        <p:sp useBgFill="1">
          <p:nvSpPr>
            <p:cNvPr id="27" name="Rounded Rectangle 20">
              <a:extLst>
                <a:ext uri="{FF2B5EF4-FFF2-40B4-BE49-F238E27FC236}">
                  <a16:creationId xmlns:a16="http://schemas.microsoft.com/office/drawing/2014/main" id="{4A88F887-B43E-4CD1-BCE2-739013C68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8" name="Picture 27">
              <a:extLst>
                <a:ext uri="{FF2B5EF4-FFF2-40B4-BE49-F238E27FC236}">
                  <a16:creationId xmlns:a16="http://schemas.microsoft.com/office/drawing/2014/main" id="{2C9D3412-AB4A-4E20-9A79-B2C80D198B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29" name="Rounded Rectangle 22">
              <a:extLst>
                <a:ext uri="{FF2B5EF4-FFF2-40B4-BE49-F238E27FC236}">
                  <a16:creationId xmlns:a16="http://schemas.microsoft.com/office/drawing/2014/main" id="{A1D7D010-E182-46E6-9264-B39552853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30" name="Picture 29">
              <a:extLst>
                <a:ext uri="{FF2B5EF4-FFF2-40B4-BE49-F238E27FC236}">
                  <a16:creationId xmlns:a16="http://schemas.microsoft.com/office/drawing/2014/main" id="{F4783A7B-2E08-42E4-87EC-EE59B873DFB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3" name="TextBox 2">
            <a:extLst>
              <a:ext uri="{FF2B5EF4-FFF2-40B4-BE49-F238E27FC236}">
                <a16:creationId xmlns:a16="http://schemas.microsoft.com/office/drawing/2014/main" id="{31600EBA-79B2-FB83-618C-87D39CC30564}"/>
              </a:ext>
            </a:extLst>
          </p:cNvPr>
          <p:cNvSpPr txBox="1"/>
          <p:nvPr/>
        </p:nvSpPr>
        <p:spPr>
          <a:xfrm>
            <a:off x="1295401" y="2556932"/>
            <a:ext cx="9601196" cy="3318936"/>
          </a:xfrm>
          <a:prstGeom prst="rect">
            <a:avLst/>
          </a:prstGeom>
        </p:spPr>
        <p:txBody>
          <a:bodyPr vert="horz" lIns="91440" tIns="45720" rIns="91440" bIns="45720" rtlCol="0" anchor="t">
            <a:normAutofit/>
          </a:bodyPr>
          <a:lstStyle/>
          <a:p>
            <a:pPr marL="742950" marR="0" lvl="1" indent="-285750">
              <a:spcBef>
                <a:spcPct val="20000"/>
              </a:spcBef>
              <a:spcAft>
                <a:spcPts val="600"/>
              </a:spcAft>
              <a:buClr>
                <a:schemeClr val="accent1"/>
              </a:buClr>
              <a:buSzPct val="115000"/>
              <a:buFont typeface="Arial"/>
              <a:buChar char="•"/>
            </a:pPr>
            <a:r>
              <a:rPr lang="en-US" sz="2000" b="1" dirty="0"/>
              <a:t>Taxation issues</a:t>
            </a:r>
          </a:p>
          <a:p>
            <a:pPr>
              <a:spcBef>
                <a:spcPct val="20000"/>
              </a:spcBef>
              <a:spcAft>
                <a:spcPts val="600"/>
              </a:spcAft>
              <a:buClr>
                <a:schemeClr val="accent1"/>
              </a:buClr>
              <a:buSzPct val="115000"/>
              <a:buFont typeface="Arial"/>
              <a:buChar char="•"/>
            </a:pPr>
            <a:r>
              <a:rPr lang="en-US" sz="2000" b="1" dirty="0">
                <a:latin typeface="Times New Roman" panose="02020603050405020304" pitchFamily="18" charset="0"/>
                <a:cs typeface="Times New Roman" panose="02020603050405020304" pitchFamily="18" charset="0"/>
              </a:rPr>
              <a:t>    Another significant challenge faced by Islamic financial institutions operating within conventional regulatory frameworks is the issue of double taxation. As previously discussed, Islamic financial institutions primarily rely on sale and partnership contracts, all of which necessitate genuine trade and commercial activities. However, the tax laws of many countries impose taxes on every transaction conducted between two or more parties, thereby creating a double tax burden on both the buyer and the customer of Islamic financial institutions.</a:t>
            </a:r>
          </a:p>
        </p:txBody>
      </p:sp>
    </p:spTree>
    <p:extLst>
      <p:ext uri="{BB962C8B-B14F-4D97-AF65-F5344CB8AC3E}">
        <p14:creationId xmlns:p14="http://schemas.microsoft.com/office/powerpoint/2010/main" val="2246968401"/>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9" name="Picture 8">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2" name="Picture 11">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4" name="Straight Connector 13">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19" name="Picture 18">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0" name="Rectangle 19">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1" name="Picture 20">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2" name="Picture 21">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Oval 1">
            <a:extLst>
              <a:ext uri="{FF2B5EF4-FFF2-40B4-BE49-F238E27FC236}">
                <a16:creationId xmlns:a16="http://schemas.microsoft.com/office/drawing/2014/main" id="{DBF4DEBC-3A43-4879-B789-989D925D646F}"/>
              </a:ext>
            </a:extLst>
          </p:cNvPr>
          <p:cNvSpPr/>
          <p:nvPr/>
        </p:nvSpPr>
        <p:spPr>
          <a:xfrm>
            <a:off x="1653385" y="1390279"/>
            <a:ext cx="3439803" cy="2823880"/>
          </a:xfrm>
          <a:prstGeom prst="ellipse">
            <a:avLst/>
          </a:prstGeom>
          <a:scene3d>
            <a:camera prst="orthographicFront">
              <a:rot lat="0" lon="0" rev="0"/>
            </a:camera>
            <a:lightRig rig="balanced" dir="t">
              <a:rot lat="0" lon="0" rev="8700000"/>
            </a:lightRig>
          </a:scene3d>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gn="ctr">
              <a:spcBef>
                <a:spcPct val="0"/>
              </a:spcBef>
              <a:spcAft>
                <a:spcPts val="600"/>
              </a:spcAft>
            </a:pPr>
            <a:r>
              <a:rPr lang="en-US" sz="4800" b="1" dirty="0">
                <a:ln w="3175" cmpd="sng">
                  <a:noFill/>
                </a:ln>
                <a:solidFill>
                  <a:srgbClr val="262626"/>
                </a:solidFill>
                <a:latin typeface="+mj-lt"/>
                <a:ea typeface="+mj-ea"/>
                <a:cs typeface="+mj-cs"/>
              </a:rPr>
              <a:t>Opportunities</a:t>
            </a:r>
          </a:p>
        </p:txBody>
      </p:sp>
      <p:pic>
        <p:nvPicPr>
          <p:cNvPr id="3" name="Picture 2">
            <a:extLst>
              <a:ext uri="{FF2B5EF4-FFF2-40B4-BE49-F238E27FC236}">
                <a16:creationId xmlns:a16="http://schemas.microsoft.com/office/drawing/2014/main" id="{9ED42680-3A5D-3804-2387-34B8E7578EF7}"/>
              </a:ext>
            </a:extLst>
          </p:cNvPr>
          <p:cNvPicPr>
            <a:picLocks noChangeAspect="1"/>
          </p:cNvPicPr>
          <p:nvPr/>
        </p:nvPicPr>
        <p:blipFill>
          <a:blip r:embed="rId7"/>
          <a:stretch>
            <a:fillRect/>
          </a:stretch>
        </p:blipFill>
        <p:spPr>
          <a:xfrm>
            <a:off x="6777038" y="982131"/>
            <a:ext cx="2752725" cy="4893735"/>
          </a:xfrm>
          <a:prstGeom prst="rect">
            <a:avLst/>
          </a:prstGeom>
          <a:ln w="57150" cmpd="thickThin">
            <a:solidFill>
              <a:srgbClr val="7F7F7F"/>
            </a:solidFill>
            <a:miter lim="800000"/>
          </a:ln>
        </p:spPr>
      </p:pic>
    </p:spTree>
    <p:extLst>
      <p:ext uri="{BB962C8B-B14F-4D97-AF65-F5344CB8AC3E}">
        <p14:creationId xmlns:p14="http://schemas.microsoft.com/office/powerpoint/2010/main" val="30663722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3" name="Picture 32">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5" name="Picture 34">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6" name="Picture 35">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38" name="Straight Connector 37">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40" name="Rectangle 39">
            <a:extLst>
              <a:ext uri="{FF2B5EF4-FFF2-40B4-BE49-F238E27FC236}">
                <a16:creationId xmlns:a16="http://schemas.microsoft.com/office/drawing/2014/main" id="{11C7711F-3983-4AB1-AFDE-96F7C0651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89BC9D38-9241-4F71-9B45-73827299E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43" name="Picture 42">
              <a:extLst>
                <a:ext uri="{FF2B5EF4-FFF2-40B4-BE49-F238E27FC236}">
                  <a16:creationId xmlns:a16="http://schemas.microsoft.com/office/drawing/2014/main" id="{0D302979-39A3-4421-821D-94D6E00BCE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4" name="Rectangle 43">
              <a:extLst>
                <a:ext uri="{FF2B5EF4-FFF2-40B4-BE49-F238E27FC236}">
                  <a16:creationId xmlns:a16="http://schemas.microsoft.com/office/drawing/2014/main" id="{68E001BA-C181-4F47-9ABC-DF4C85AB4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5" name="Picture 44">
              <a:extLst>
                <a:ext uri="{FF2B5EF4-FFF2-40B4-BE49-F238E27FC236}">
                  <a16:creationId xmlns:a16="http://schemas.microsoft.com/office/drawing/2014/main" id="{7EF07F1E-BD52-4B06-A38E-BF29F8E285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6" name="Picture 45">
              <a:extLst>
                <a:ext uri="{FF2B5EF4-FFF2-40B4-BE49-F238E27FC236}">
                  <a16:creationId xmlns:a16="http://schemas.microsoft.com/office/drawing/2014/main" id="{A68BE646-889B-49C2-95AF-90BAE5D29A9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48" name="Rectangle 47">
            <a:extLst>
              <a:ext uri="{FF2B5EF4-FFF2-40B4-BE49-F238E27FC236}">
                <a16:creationId xmlns:a16="http://schemas.microsoft.com/office/drawing/2014/main" id="{B3085476-B49E-49ED-87D2-1165E69D2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466303A-E151-6D2D-0018-13EAB5725E10}"/>
              </a:ext>
            </a:extLst>
          </p:cNvPr>
          <p:cNvPicPr>
            <a:picLocks/>
          </p:cNvPicPr>
          <p:nvPr/>
        </p:nvPicPr>
        <p:blipFill>
          <a:blip r:embed="rId5"/>
          <a:srcRect t="113" r="1" b="1"/>
          <a:stretch>
            <a:fillRect/>
          </a:stretch>
        </p:blipFill>
        <p:spPr>
          <a:xfrm>
            <a:off x="1412683" y="1410208"/>
            <a:ext cx="2433793" cy="3858780"/>
          </a:xfrm>
          <a:prstGeom prst="rect">
            <a:avLst/>
          </a:prstGeom>
        </p:spPr>
      </p:pic>
      <p:cxnSp>
        <p:nvCxnSpPr>
          <p:cNvPr id="50" name="Straight Connector 49">
            <a:extLst>
              <a:ext uri="{FF2B5EF4-FFF2-40B4-BE49-F238E27FC236}">
                <a16:creationId xmlns:a16="http://schemas.microsoft.com/office/drawing/2014/main" id="{59BA5C68-DFCC-4101-8403-F96781CDDD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C28E03ED-4F08-05AB-9763-66F53D98F852}"/>
              </a:ext>
            </a:extLst>
          </p:cNvPr>
          <p:cNvSpPr txBox="1"/>
          <p:nvPr/>
        </p:nvSpPr>
        <p:spPr>
          <a:xfrm>
            <a:off x="4636482" y="2556932"/>
            <a:ext cx="6260114" cy="3318936"/>
          </a:xfrm>
          <a:prstGeom prst="rect">
            <a:avLst/>
          </a:prstGeom>
        </p:spPr>
        <p:txBody>
          <a:bodyPr vert="horz" lIns="91440" tIns="45720" rIns="91440" bIns="45720" rtlCol="0" anchor="t">
            <a:normAutofit/>
          </a:bodyPr>
          <a:lstStyle/>
          <a:p>
            <a:pPr marL="342900" marR="0" lvl="0" indent="-342900">
              <a:spcBef>
                <a:spcPct val="20000"/>
              </a:spcBef>
              <a:spcAft>
                <a:spcPts val="600"/>
              </a:spcAft>
              <a:buClr>
                <a:schemeClr val="accent1"/>
              </a:buClr>
              <a:buSzPct val="115000"/>
              <a:buFont typeface="Arial"/>
              <a:buChar char="•"/>
            </a:pPr>
            <a:r>
              <a:rPr lang="en-US" b="1" dirty="0">
                <a:solidFill>
                  <a:schemeClr val="tx1">
                    <a:lumMod val="85000"/>
                    <a:lumOff val="15000"/>
                  </a:schemeClr>
                </a:solidFill>
              </a:rPr>
              <a:t>Growing Muslim Population </a:t>
            </a:r>
          </a:p>
          <a:p>
            <a:pPr marL="342900" indent="-342900">
              <a:spcBef>
                <a:spcPct val="20000"/>
              </a:spcBef>
              <a:spcAft>
                <a:spcPts val="600"/>
              </a:spcAft>
              <a:buClr>
                <a:schemeClr val="accent1"/>
              </a:buClr>
              <a:buSzPct val="115000"/>
              <a:buFont typeface="Arial"/>
              <a:buChar char="•"/>
            </a:pPr>
            <a:r>
              <a:rPr lang="en-US" dirty="0">
                <a:solidFill>
                  <a:schemeClr val="tx1">
                    <a:lumMod val="85000"/>
                    <a:lumOff val="15000"/>
                  </a:schemeClr>
                </a:solidFill>
              </a:rPr>
              <a:t> </a:t>
            </a:r>
            <a:r>
              <a:rPr lang="en-US" b="1" dirty="0">
                <a:solidFill>
                  <a:schemeClr val="tx1">
                    <a:lumMod val="85000"/>
                    <a:lumOff val="15000"/>
                  </a:schemeClr>
                </a:solidFill>
              </a:rPr>
              <a:t>CIS countries, such as Uzbekistan, Kazakhstan, Kyrgyzstan, and Tajikistan, have substantial Muslim populations that are increasingly seeking financial products aligned with Islamic principles. This demographic trend creates a strong market demand for Islamic banking, Takaful (Islamic insurance), Sukuk (Islamic bonds), and other Shariah-compliant financial instruments.</a:t>
            </a:r>
          </a:p>
          <a:p>
            <a:pPr marL="342900" marR="0" lvl="0" indent="-342900">
              <a:spcBef>
                <a:spcPct val="20000"/>
              </a:spcBef>
              <a:spcAft>
                <a:spcPts val="600"/>
              </a:spcAft>
              <a:buClr>
                <a:schemeClr val="accent1"/>
              </a:buClr>
              <a:buSzPct val="115000"/>
              <a:buFont typeface="Arial"/>
              <a:buChar char="•"/>
            </a:pPr>
            <a:endParaRPr lang="en-US" dirty="0">
              <a:solidFill>
                <a:schemeClr val="tx1">
                  <a:lumMod val="85000"/>
                  <a:lumOff val="15000"/>
                </a:schemeClr>
              </a:solidFill>
            </a:endParaRPr>
          </a:p>
        </p:txBody>
      </p:sp>
    </p:spTree>
    <p:extLst>
      <p:ext uri="{BB962C8B-B14F-4D97-AF65-F5344CB8AC3E}">
        <p14:creationId xmlns:p14="http://schemas.microsoft.com/office/powerpoint/2010/main" val="797430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007432-B285-50F3-E4B4-380ECC184ACC}"/>
              </a:ext>
            </a:extLst>
          </p:cNvPr>
          <p:cNvPicPr>
            <a:picLocks noChangeAspect="1"/>
          </p:cNvPicPr>
          <p:nvPr/>
        </p:nvPicPr>
        <p:blipFill>
          <a:blip r:embed="rId2"/>
          <a:stretch>
            <a:fillRect/>
          </a:stretch>
        </p:blipFill>
        <p:spPr>
          <a:xfrm>
            <a:off x="721155" y="613317"/>
            <a:ext cx="3969272" cy="2646181"/>
          </a:xfrm>
          <a:prstGeom prst="ellipse">
            <a:avLst/>
          </a:prstGeom>
          <a:ln>
            <a:noFill/>
          </a:ln>
          <a:effectLst>
            <a:softEdge rad="112500"/>
          </a:effectLst>
        </p:spPr>
      </p:pic>
      <p:sp>
        <p:nvSpPr>
          <p:cNvPr id="4" name="TextBox 3">
            <a:extLst>
              <a:ext uri="{FF2B5EF4-FFF2-40B4-BE49-F238E27FC236}">
                <a16:creationId xmlns:a16="http://schemas.microsoft.com/office/drawing/2014/main" id="{2ED31BA5-47BF-5C87-CD6E-B8B840194720}"/>
              </a:ext>
            </a:extLst>
          </p:cNvPr>
          <p:cNvSpPr txBox="1"/>
          <p:nvPr/>
        </p:nvSpPr>
        <p:spPr>
          <a:xfrm>
            <a:off x="3939766" y="867768"/>
            <a:ext cx="7858223" cy="4531818"/>
          </a:xfrm>
          <a:prstGeom prst="rect">
            <a:avLst/>
          </a:prstGeom>
          <a:noFill/>
        </p:spPr>
        <p:txBody>
          <a:bodyPr wrap="square">
            <a:spAutoFit/>
          </a:bodyPr>
          <a:lstStyle/>
          <a:p>
            <a:pPr marL="228600" marR="0">
              <a:lnSpc>
                <a:spcPct val="115000"/>
              </a:lnSpc>
              <a:spcAft>
                <a:spcPts val="800"/>
              </a:spcAft>
            </a:pPr>
            <a:r>
              <a:rPr lang="en-US" sz="1800" kern="0" dirty="0">
                <a:solidFill>
                  <a:srgbClr val="7030A0"/>
                </a:solidFill>
                <a:effectLst/>
                <a:latin typeface="Times New Roman" panose="02020603050405020304" pitchFamily="18" charset="0"/>
                <a:ea typeface="Times New Roman" panose="02020603050405020304" pitchFamily="18" charset="0"/>
                <a:cs typeface="Arial" panose="020B0604020202020204" pitchFamily="34" charset="0"/>
              </a:rPr>
              <a:t>There is substantial evidence indicating a significant unmet demand for Islamic financial services in Uzbekistan, highlighting considerable potential for the development of the industry within the country. A survey conducted by Phoenix in 2014 identified religious beliefs as one of the two primary reasons why individuals refrain from obtaining loans from conventional banks, given that the predominantly Muslim population avoids interest-based financing. Furthermore, a 2020 survey carried out in collaboration with the United Nations Development </a:t>
            </a:r>
            <a:r>
              <a:rPr lang="en-US" sz="1800" kern="0" dirty="0" err="1">
                <a:solidFill>
                  <a:srgbClr val="7030A0"/>
                </a:solidFill>
                <a:effectLst/>
                <a:latin typeface="Times New Roman" panose="02020603050405020304" pitchFamily="18" charset="0"/>
                <a:ea typeface="Times New Roman" panose="02020603050405020304" pitchFamily="18" charset="0"/>
                <a:cs typeface="Arial" panose="020B0604020202020204" pitchFamily="34" charset="0"/>
              </a:rPr>
              <a:t>Programme</a:t>
            </a:r>
            <a:r>
              <a:rPr lang="en-US" sz="1800" kern="0" dirty="0">
                <a:solidFill>
                  <a:srgbClr val="7030A0"/>
                </a:solidFill>
                <a:effectLst/>
                <a:latin typeface="Times New Roman" panose="02020603050405020304" pitchFamily="18" charset="0"/>
                <a:ea typeface="Times New Roman" panose="02020603050405020304" pitchFamily="18" charset="0"/>
                <a:cs typeface="Arial" panose="020B0604020202020204" pitchFamily="34" charset="0"/>
              </a:rPr>
              <a:t> (UNDP) revealed that 75% of individuals and 61% of businesses expressed willingness to utilize services provided by Islamic financial institutions if such services were made available in Uzbekistan. This data underscores a strong market opportunity for Islamic finance. Should the government of Uzbekistan prioritize this sector, it could significantly enhance the popularity and expansion of Islamic finance not only domestically but also on a global scale</a:t>
            </a: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7D48C681-13E5-9AED-25D9-F7FB60A4F28F}"/>
              </a:ext>
            </a:extLst>
          </p:cNvPr>
          <p:cNvSpPr/>
          <p:nvPr/>
        </p:nvSpPr>
        <p:spPr>
          <a:xfrm>
            <a:off x="486980" y="0"/>
            <a:ext cx="4742942" cy="613317"/>
          </a:xfrm>
          <a:prstGeom prst="roundRect">
            <a:avLst/>
          </a:prstGeom>
          <a:solidFill>
            <a:srgbClr val="7030A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6"/>
          </a:lnRef>
          <a:fillRef idx="2">
            <a:schemeClr val="accent6"/>
          </a:fillRef>
          <a:effectRef idx="1">
            <a:schemeClr val="accent6"/>
          </a:effectRef>
          <a:fontRef idx="minor">
            <a:schemeClr val="dk1"/>
          </a:fontRef>
        </p:style>
        <p:txBody>
          <a:bodyPr rtlCol="0" anchor="ctr"/>
          <a:lstStyle/>
          <a:p>
            <a:pPr marL="342900" lvl="0" indent="-342900">
              <a:lnSpc>
                <a:spcPct val="115000"/>
              </a:lnSpc>
              <a:buFont typeface="+mj-lt"/>
              <a:buAutoNum type="arabicPeriod"/>
            </a:pPr>
            <a:r>
              <a:rPr lang="en-US" kern="0" dirty="0">
                <a:latin typeface="Times New Roman" panose="02020603050405020304" pitchFamily="18" charset="0"/>
                <a:ea typeface="Times New Roman" panose="02020603050405020304" pitchFamily="18" charset="0"/>
                <a:cs typeface="Arial" panose="020B0604020202020204" pitchFamily="34" charset="0"/>
              </a:rPr>
              <a:t>Demand for Islamic financial services: </a:t>
            </a:r>
            <a:endParaRPr lang="en-US" kern="1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01790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D66B38-8F37-74C7-5E6A-BA9C27CEA203}"/>
              </a:ext>
            </a:extLst>
          </p:cNvPr>
          <p:cNvPicPr>
            <a:picLocks noChangeAspect="1"/>
          </p:cNvPicPr>
          <p:nvPr/>
        </p:nvPicPr>
        <p:blipFill>
          <a:blip r:embed="rId2"/>
          <a:stretch>
            <a:fillRect/>
          </a:stretch>
        </p:blipFill>
        <p:spPr>
          <a:xfrm rot="21146172">
            <a:off x="533534" y="604021"/>
            <a:ext cx="3593452" cy="2352554"/>
          </a:xfrm>
          <a:prstGeom prst="ellipse">
            <a:avLst/>
          </a:prstGeom>
          <a:ln>
            <a:noFill/>
          </a:ln>
          <a:effectLst>
            <a:softEdge rad="112500"/>
          </a:effectLst>
        </p:spPr>
      </p:pic>
      <p:sp>
        <p:nvSpPr>
          <p:cNvPr id="5" name="Rectangle: Rounded Corners 4">
            <a:extLst>
              <a:ext uri="{FF2B5EF4-FFF2-40B4-BE49-F238E27FC236}">
                <a16:creationId xmlns:a16="http://schemas.microsoft.com/office/drawing/2014/main" id="{FDFD11B1-EB5F-6331-8690-92EDEEA4ED89}"/>
              </a:ext>
            </a:extLst>
          </p:cNvPr>
          <p:cNvSpPr/>
          <p:nvPr/>
        </p:nvSpPr>
        <p:spPr>
          <a:xfrm>
            <a:off x="3810795" y="-93586"/>
            <a:ext cx="5377810" cy="65975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b="1" dirty="0">
                <a:solidFill>
                  <a:srgbClr val="7030A0"/>
                </a:solidFill>
              </a:rPr>
              <a:t>Supportive Government Policies and Legal Framework Development</a:t>
            </a:r>
          </a:p>
        </p:txBody>
      </p:sp>
      <p:pic>
        <p:nvPicPr>
          <p:cNvPr id="6" name="Picture 5">
            <a:extLst>
              <a:ext uri="{FF2B5EF4-FFF2-40B4-BE49-F238E27FC236}">
                <a16:creationId xmlns:a16="http://schemas.microsoft.com/office/drawing/2014/main" id="{C199A6D6-C5FF-1EA9-4D11-9A9B004BA2B9}"/>
              </a:ext>
            </a:extLst>
          </p:cNvPr>
          <p:cNvPicPr>
            <a:picLocks noChangeAspect="1"/>
          </p:cNvPicPr>
          <p:nvPr/>
        </p:nvPicPr>
        <p:blipFill>
          <a:blip r:embed="rId3"/>
          <a:stretch>
            <a:fillRect/>
          </a:stretch>
        </p:blipFill>
        <p:spPr>
          <a:xfrm rot="20818925">
            <a:off x="1325877" y="3206577"/>
            <a:ext cx="2423646" cy="1832239"/>
          </a:xfrm>
          <a:prstGeom prst="ellipse">
            <a:avLst/>
          </a:prstGeom>
          <a:ln>
            <a:noFill/>
          </a:ln>
          <a:effectLst>
            <a:softEdge rad="112500"/>
          </a:effectLst>
        </p:spPr>
      </p:pic>
      <p:sp>
        <p:nvSpPr>
          <p:cNvPr id="8" name="TextBox 7">
            <a:extLst>
              <a:ext uri="{FF2B5EF4-FFF2-40B4-BE49-F238E27FC236}">
                <a16:creationId xmlns:a16="http://schemas.microsoft.com/office/drawing/2014/main" id="{45541E9D-C591-3BD7-46C2-1FA0380A470B}"/>
              </a:ext>
            </a:extLst>
          </p:cNvPr>
          <p:cNvSpPr txBox="1"/>
          <p:nvPr/>
        </p:nvSpPr>
        <p:spPr>
          <a:xfrm>
            <a:off x="4103648" y="1898979"/>
            <a:ext cx="7103327" cy="1631216"/>
          </a:xfrm>
          <a:prstGeom prst="rect">
            <a:avLst/>
          </a:prstGeom>
          <a:noFill/>
        </p:spPr>
        <p:txBody>
          <a:bodyPr wrap="square">
            <a:spAutoFit/>
          </a:bodyPr>
          <a:lstStyle/>
          <a:p>
            <a:r>
              <a:rPr lang="en-US" sz="2000" b="1" dirty="0"/>
              <a:t>Former Turkish president, Professor Necmettin Erbakan, may Allah rest his soul in eternal peace, had a saying:</a:t>
            </a:r>
          </a:p>
          <a:p>
            <a:r>
              <a:rPr lang="en-US" sz="2000" b="1" dirty="0"/>
              <a:t> "Bir </a:t>
            </a:r>
            <a:r>
              <a:rPr lang="en-US" sz="2000" b="1" dirty="0" err="1"/>
              <a:t>çiçekle</a:t>
            </a:r>
            <a:r>
              <a:rPr lang="en-US" sz="2000" b="1" dirty="0"/>
              <a:t> bahar </a:t>
            </a:r>
            <a:r>
              <a:rPr lang="en-US" sz="2000" b="1" dirty="0" err="1"/>
              <a:t>olmaz</a:t>
            </a:r>
            <a:r>
              <a:rPr lang="en-US" sz="2000" b="1" dirty="0"/>
              <a:t> ama her bahar </a:t>
            </a:r>
            <a:r>
              <a:rPr lang="en-US" sz="2000" b="1" dirty="0" err="1"/>
              <a:t>bir</a:t>
            </a:r>
            <a:r>
              <a:rPr lang="en-US" sz="2000" b="1" dirty="0"/>
              <a:t> </a:t>
            </a:r>
            <a:r>
              <a:rPr lang="en-US" sz="2000" b="1" dirty="0" err="1"/>
              <a:t>çiçekle</a:t>
            </a:r>
            <a:r>
              <a:rPr lang="en-US" sz="2000" b="1" dirty="0"/>
              <a:t> </a:t>
            </a:r>
            <a:r>
              <a:rPr lang="en-US" sz="2000" b="1" dirty="0" err="1"/>
              <a:t>başlar</a:t>
            </a:r>
            <a:r>
              <a:rPr lang="en-US" sz="2000" b="1" dirty="0"/>
              <a:t>."</a:t>
            </a:r>
          </a:p>
          <a:p>
            <a:r>
              <a:rPr lang="en-US" sz="2000" b="1" dirty="0"/>
              <a:t>One flower doesn't make a spring, but every spring begins with one flower.</a:t>
            </a:r>
          </a:p>
        </p:txBody>
      </p:sp>
      <p:pic>
        <p:nvPicPr>
          <p:cNvPr id="9" name="Picture 8">
            <a:extLst>
              <a:ext uri="{FF2B5EF4-FFF2-40B4-BE49-F238E27FC236}">
                <a16:creationId xmlns:a16="http://schemas.microsoft.com/office/drawing/2014/main" id="{76EA14A0-D41F-E0FD-4742-9A27A2ED50DB}"/>
              </a:ext>
            </a:extLst>
          </p:cNvPr>
          <p:cNvPicPr>
            <a:picLocks noChangeAspect="1"/>
          </p:cNvPicPr>
          <p:nvPr/>
        </p:nvPicPr>
        <p:blipFill>
          <a:blip r:embed="rId4"/>
          <a:stretch>
            <a:fillRect/>
          </a:stretch>
        </p:blipFill>
        <p:spPr>
          <a:xfrm rot="20810748">
            <a:off x="3744346" y="4500041"/>
            <a:ext cx="3364935" cy="2001332"/>
          </a:xfrm>
          <a:prstGeom prst="ellipse">
            <a:avLst/>
          </a:prstGeom>
          <a:ln>
            <a:noFill/>
          </a:ln>
          <a:effectLst>
            <a:softEdge rad="112500"/>
          </a:effectLst>
        </p:spPr>
      </p:pic>
    </p:spTree>
    <p:extLst>
      <p:ext uri="{BB962C8B-B14F-4D97-AF65-F5344CB8AC3E}">
        <p14:creationId xmlns:p14="http://schemas.microsoft.com/office/powerpoint/2010/main" val="311784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91AAC7C-5A4E-54DD-ED18-669ED86A3177}"/>
              </a:ext>
            </a:extLst>
          </p:cNvPr>
          <p:cNvSpPr/>
          <p:nvPr/>
        </p:nvSpPr>
        <p:spPr>
          <a:xfrm>
            <a:off x="4626508" y="982132"/>
            <a:ext cx="6270090" cy="1303867"/>
          </a:xfrm>
          <a:prstGeom prst="roundRect">
            <a:avLst/>
          </a:prstGeo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pPr>
            <a:r>
              <a:rPr lang="en-US" sz="3100">
                <a:ln w="3175" cmpd="sng">
                  <a:noFill/>
                </a:ln>
                <a:solidFill>
                  <a:schemeClr val="tx1">
                    <a:lumMod val="85000"/>
                    <a:lumOff val="15000"/>
                  </a:schemeClr>
                </a:solidFill>
                <a:latin typeface="+mj-lt"/>
                <a:ea typeface="+mj-ea"/>
                <a:cs typeface="+mj-cs"/>
              </a:rPr>
              <a:t>The Genesis and Growth of Islamic Finance in the CIS Countries</a:t>
            </a:r>
          </a:p>
        </p:txBody>
      </p:sp>
      <p:pic>
        <p:nvPicPr>
          <p:cNvPr id="1028" name="Picture 4" descr="The 4 Main Concepts of Islamic Finance ...">
            <a:extLst>
              <a:ext uri="{FF2B5EF4-FFF2-40B4-BE49-F238E27FC236}">
                <a16:creationId xmlns:a16="http://schemas.microsoft.com/office/drawing/2014/main" id="{5DD49A6C-1BE5-BDF7-EB5B-23E3457B8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7764" b="3"/>
          <a:stretch>
            <a:fillRect/>
          </a:stretch>
        </p:blipFill>
        <p:spPr bwMode="auto">
          <a:xfrm>
            <a:off x="1257236" y="1255007"/>
            <a:ext cx="2743200" cy="2219714"/>
          </a:xfrm>
          <a:prstGeom prst="rect">
            <a:avLst/>
          </a:prstGeom>
          <a:extLst>
            <a:ext uri="{909E8E84-426E-40DD-AFC4-6F175D3DCCD1}">
              <a14:hiddenFill xmlns:a14="http://schemas.microsoft.com/office/drawing/2010/main">
                <a:solidFill>
                  <a:srgbClr val="FFFFFF"/>
                </a:solidFill>
              </a14:hiddenFill>
            </a:ext>
          </a:extLst>
        </p:spPr>
      </p:pic>
      <p:pic>
        <p:nvPicPr>
          <p:cNvPr id="1026" name="Picture 2" descr="2+ Thousand Cis Countries Royalty-Free ...">
            <a:extLst>
              <a:ext uri="{FF2B5EF4-FFF2-40B4-BE49-F238E27FC236}">
                <a16:creationId xmlns:a16="http://schemas.microsoft.com/office/drawing/2014/main" id="{80F40CDA-AB9A-8874-235F-2F63507356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7179" r="17846" b="-1"/>
          <a:stretch>
            <a:fillRect/>
          </a:stretch>
        </p:blipFill>
        <p:spPr bwMode="auto">
          <a:xfrm>
            <a:off x="1257236" y="3474720"/>
            <a:ext cx="2743200" cy="1988311"/>
          </a:xfrm>
          <a:prstGeom prst="rect">
            <a:avLst/>
          </a:prstGeom>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3F303E88-4B50-EBAF-54C0-F7F81CFB0EB2}"/>
              </a:ext>
            </a:extLst>
          </p:cNvPr>
          <p:cNvSpPr/>
          <p:nvPr/>
        </p:nvSpPr>
        <p:spPr>
          <a:xfrm>
            <a:off x="4631496" y="2556932"/>
            <a:ext cx="6260114" cy="3318936"/>
          </a:xfrm>
          <a:prstGeom prst="round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p>
            <a:pPr>
              <a:lnSpc>
                <a:spcPct val="90000"/>
              </a:lnSpc>
              <a:spcBef>
                <a:spcPct val="20000"/>
              </a:spcBef>
              <a:spcAft>
                <a:spcPts val="600"/>
              </a:spcAft>
              <a:buClr>
                <a:schemeClr val="accent1"/>
              </a:buClr>
              <a:buSzPct val="115000"/>
              <a:buFont typeface="Arial"/>
              <a:buChar char="•"/>
            </a:pPr>
            <a:r>
              <a:rPr lang="en-US" sz="1500" b="1">
                <a:solidFill>
                  <a:schemeClr val="tx1">
                    <a:lumMod val="85000"/>
                    <a:lumOff val="15000"/>
                  </a:schemeClr>
                </a:solidFill>
              </a:rPr>
              <a:t>Following the dissolution of the Soviet Union in 1991 and the subsequent independence of its constituent countries, Islamic banking and finance began to establish a presence in Central Asia. In the early years of their independence, Central Asian countries joined the Islamic Development Bank (IsDB), the largest and most specialised Islamic financial institution under the Organisation of Islamic Cooperation (OIC), which provides financial support for the development of Islamic cooperation infrastructure. Kyrgyzstan was the first Central Asian country to join the IsDB in 1993, followed by Kazakhstan, Tajikistan, and Turkmenistan between 1994 and 1996. Uzbekistan became the last Central Asian member when it joined in 2003. The establishment of the IsDB regional office in Almaty, Kazakhstan, in 1997 marked the beginning of rapid growth of the Islamic finance industry in the region.</a:t>
            </a:r>
          </a:p>
        </p:txBody>
      </p:sp>
      <p:sp>
        <p:nvSpPr>
          <p:cNvPr id="5" name="Oval 4">
            <a:extLst>
              <a:ext uri="{FF2B5EF4-FFF2-40B4-BE49-F238E27FC236}">
                <a16:creationId xmlns:a16="http://schemas.microsoft.com/office/drawing/2014/main" id="{37926228-0FAD-5E9F-AD85-CD54BC92554E}"/>
              </a:ext>
            </a:extLst>
          </p:cNvPr>
          <p:cNvSpPr/>
          <p:nvPr/>
        </p:nvSpPr>
        <p:spPr>
          <a:xfrm>
            <a:off x="372884" y="196421"/>
            <a:ext cx="747132" cy="82278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chemeClr val="bg1"/>
                </a:solidFill>
              </a:rPr>
              <a:t>1</a:t>
            </a:r>
          </a:p>
        </p:txBody>
      </p:sp>
    </p:spTree>
    <p:extLst>
      <p:ext uri="{BB962C8B-B14F-4D97-AF65-F5344CB8AC3E}">
        <p14:creationId xmlns:p14="http://schemas.microsoft.com/office/powerpoint/2010/main" val="22981100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C5C036-9F69-8062-0342-42EEB9F7A4C1}"/>
              </a:ext>
            </a:extLst>
          </p:cNvPr>
          <p:cNvPicPr>
            <a:picLocks noChangeAspect="1"/>
          </p:cNvPicPr>
          <p:nvPr/>
        </p:nvPicPr>
        <p:blipFill>
          <a:blip r:embed="rId2"/>
          <a:stretch>
            <a:fillRect/>
          </a:stretch>
        </p:blipFill>
        <p:spPr>
          <a:xfrm rot="20910852">
            <a:off x="3626574" y="1019809"/>
            <a:ext cx="4191225" cy="4210055"/>
          </a:xfrm>
          <a:prstGeom prst="ellipse">
            <a:avLst/>
          </a:prstGeom>
          <a:ln>
            <a:noFill/>
          </a:ln>
          <a:effectLst>
            <a:softEdge rad="112500"/>
          </a:effectLst>
        </p:spPr>
      </p:pic>
    </p:spTree>
    <p:extLst>
      <p:ext uri="{BB962C8B-B14F-4D97-AF65-F5344CB8AC3E}">
        <p14:creationId xmlns:p14="http://schemas.microsoft.com/office/powerpoint/2010/main" val="24665622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633504-2B32-0654-CF93-6BE898802E61}"/>
              </a:ext>
            </a:extLst>
          </p:cNvPr>
          <p:cNvPicPr>
            <a:picLocks noChangeAspect="1"/>
          </p:cNvPicPr>
          <p:nvPr/>
        </p:nvPicPr>
        <p:blipFill>
          <a:blip r:embed="rId2"/>
          <a:stretch>
            <a:fillRect/>
          </a:stretch>
        </p:blipFill>
        <p:spPr>
          <a:xfrm rot="21394981">
            <a:off x="368651" y="146634"/>
            <a:ext cx="4254956" cy="3201277"/>
          </a:xfrm>
          <a:prstGeom prst="ellipse">
            <a:avLst/>
          </a:prstGeom>
          <a:ln>
            <a:noFill/>
          </a:ln>
          <a:effectLst>
            <a:softEdge rad="112500"/>
          </a:effectLst>
        </p:spPr>
      </p:pic>
      <p:sp>
        <p:nvSpPr>
          <p:cNvPr id="4" name="TextBox 3">
            <a:extLst>
              <a:ext uri="{FF2B5EF4-FFF2-40B4-BE49-F238E27FC236}">
                <a16:creationId xmlns:a16="http://schemas.microsoft.com/office/drawing/2014/main" id="{2D83EAFE-9685-4CA5-BBE2-40723A4DB2B9}"/>
              </a:ext>
            </a:extLst>
          </p:cNvPr>
          <p:cNvSpPr txBox="1"/>
          <p:nvPr/>
        </p:nvSpPr>
        <p:spPr>
          <a:xfrm>
            <a:off x="600286" y="916275"/>
            <a:ext cx="4114941" cy="830997"/>
          </a:xfrm>
          <a:prstGeom prst="rect">
            <a:avLst/>
          </a:prstGeom>
          <a:noFill/>
        </p:spPr>
        <p:txBody>
          <a:bodyPr wrap="square">
            <a:spAutoFit/>
          </a:bodyPr>
          <a:lstStyle/>
          <a:p>
            <a:r>
              <a:rPr lang="en-US" sz="4800" b="1" dirty="0">
                <a:solidFill>
                  <a:srgbClr val="FFFF00"/>
                </a:solidFill>
              </a:rPr>
              <a:t>References</a:t>
            </a:r>
            <a:endParaRPr lang="en-US" sz="3200" b="1" dirty="0">
              <a:solidFill>
                <a:srgbClr val="FFFF00"/>
              </a:solidFill>
            </a:endParaRPr>
          </a:p>
        </p:txBody>
      </p:sp>
      <p:sp>
        <p:nvSpPr>
          <p:cNvPr id="8" name="TextBox 7">
            <a:extLst>
              <a:ext uri="{FF2B5EF4-FFF2-40B4-BE49-F238E27FC236}">
                <a16:creationId xmlns:a16="http://schemas.microsoft.com/office/drawing/2014/main" id="{DBC2DD3F-4126-E65B-315A-45D16C08A794}"/>
              </a:ext>
            </a:extLst>
          </p:cNvPr>
          <p:cNvSpPr txBox="1"/>
          <p:nvPr/>
        </p:nvSpPr>
        <p:spPr>
          <a:xfrm>
            <a:off x="4527394" y="685268"/>
            <a:ext cx="7064319" cy="5487464"/>
          </a:xfrm>
          <a:prstGeom prst="rect">
            <a:avLst/>
          </a:prstGeom>
          <a:noFill/>
        </p:spPr>
        <p:txBody>
          <a:bodyPr wrap="square">
            <a:spAutoFit/>
          </a:bodyPr>
          <a:lstStyle/>
          <a:p>
            <a:pPr marL="342900" marR="0" lvl="0" indent="-342900" rtl="0">
              <a:lnSpc>
                <a:spcPct val="115000"/>
              </a:lnSpc>
              <a:buFont typeface="+mj-lt"/>
              <a:buAutoNum type="arabicPeriod"/>
            </a:pPr>
            <a:r>
              <a:rPr lang="en-US" sz="1800" kern="0" dirty="0" err="1">
                <a:effectLst/>
                <a:latin typeface="Times New Roman" panose="02020603050405020304" pitchFamily="18" charset="0"/>
                <a:ea typeface="Times New Roman" panose="02020603050405020304" pitchFamily="18" charset="0"/>
                <a:cs typeface="Arial" panose="020B0604020202020204" pitchFamily="34" charset="0"/>
              </a:rPr>
              <a:t>Akhmadjonov</a:t>
            </a: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 O. X. (2024). DEVELOPMENT OF ISLAMIC FINANCING IN UZBEKISTAN BANKING SYSTEM THROUGH REGULATORY AND LEGAL REFORMS. </a:t>
            </a:r>
            <a:r>
              <a:rPr lang="en-US" sz="1800" kern="0" dirty="0" err="1">
                <a:effectLst/>
                <a:latin typeface="Times New Roman" panose="02020603050405020304" pitchFamily="18" charset="0"/>
                <a:ea typeface="Times New Roman" panose="02020603050405020304" pitchFamily="18" charset="0"/>
                <a:cs typeface="Arial" panose="020B0604020202020204" pitchFamily="34" charset="0"/>
              </a:rPr>
              <a:t>Экономика</a:t>
            </a: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 и </a:t>
            </a:r>
            <a:r>
              <a:rPr lang="en-US" sz="1800" kern="0" dirty="0" err="1">
                <a:effectLst/>
                <a:latin typeface="Times New Roman" panose="02020603050405020304" pitchFamily="18" charset="0"/>
                <a:ea typeface="Times New Roman" panose="02020603050405020304" pitchFamily="18" charset="0"/>
                <a:cs typeface="Arial" panose="020B0604020202020204" pitchFamily="34" charset="0"/>
              </a:rPr>
              <a:t>социум</a:t>
            </a: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 (4-2 (119)), 14-29.</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buFont typeface="+mj-lt"/>
              <a:buAutoNum type="arabicPeriod"/>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Asadov, A., &amp; </a:t>
            </a:r>
            <a:r>
              <a:rPr lang="en-US" sz="1800" kern="0" dirty="0" err="1">
                <a:effectLst/>
                <a:latin typeface="Times New Roman" panose="02020603050405020304" pitchFamily="18" charset="0"/>
                <a:ea typeface="Times New Roman" panose="02020603050405020304" pitchFamily="18" charset="0"/>
                <a:cs typeface="Arial" panose="020B0604020202020204" pitchFamily="34" charset="0"/>
              </a:rPr>
              <a:t>Turaboev</a:t>
            </a: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 I. (2023). Legal challenges hindering the development of Islamic finance in Uzbekistan. Access to Just. E. Eur., 129.</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buFont typeface="+mj-lt"/>
              <a:buAutoNum type="arabicPeriod"/>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Asadov, A., &amp; </a:t>
            </a:r>
            <a:r>
              <a:rPr lang="en-US" sz="1800" kern="0" dirty="0" err="1">
                <a:effectLst/>
                <a:latin typeface="Times New Roman" panose="02020603050405020304" pitchFamily="18" charset="0"/>
                <a:ea typeface="Times New Roman" panose="02020603050405020304" pitchFamily="18" charset="0"/>
                <a:cs typeface="Arial" panose="020B0604020202020204" pitchFamily="34" charset="0"/>
              </a:rPr>
              <a:t>Turaboev</a:t>
            </a: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 I. (2023). Legal challenges in establishing the Islamic capital market in Uzbekistan. ISRA international journal of </a:t>
            </a:r>
            <a:r>
              <a:rPr lang="en-US" sz="1800" kern="0" dirty="0" err="1">
                <a:effectLst/>
                <a:latin typeface="Times New Roman" panose="02020603050405020304" pitchFamily="18" charset="0"/>
                <a:ea typeface="Times New Roman" panose="02020603050405020304" pitchFamily="18" charset="0"/>
                <a:cs typeface="Arial" panose="020B0604020202020204" pitchFamily="34" charset="0"/>
              </a:rPr>
              <a:t>islamic</a:t>
            </a: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 finance, 15(4), 45-63.</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buFont typeface="+mj-lt"/>
              <a:buAutoNum type="arabicPeriod"/>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Issoufou, C. (2019). Islamic money market and application of third party guarantee for economic development. Humanities &amp; Social Sciences Reviews, 7(2), 384-388.</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buFont typeface="+mj-lt"/>
              <a:buAutoNum type="arabicPeriod"/>
            </a:pPr>
            <a:r>
              <a:rPr lang="en-US" sz="1800" kern="0" dirty="0" err="1">
                <a:effectLst/>
                <a:latin typeface="Times New Roman" panose="02020603050405020304" pitchFamily="18" charset="0"/>
                <a:ea typeface="Times New Roman" panose="02020603050405020304" pitchFamily="18" charset="0"/>
                <a:cs typeface="Arial" panose="020B0604020202020204" pitchFamily="34" charset="0"/>
              </a:rPr>
              <a:t>Kahf</a:t>
            </a: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 M. (2013). Islamic finance contracts. Al Manhal.</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Aft>
                <a:spcPts val="800"/>
              </a:spcAft>
              <a:buFont typeface="+mj-lt"/>
              <a:buAutoNum type="arabicPeriod"/>
            </a:pPr>
            <a:r>
              <a:rPr lang="en-US" sz="1800" kern="0" dirty="0">
                <a:effectLst/>
                <a:latin typeface="Times New Roman" panose="02020603050405020304" pitchFamily="18" charset="0"/>
                <a:ea typeface="Times New Roman" panose="02020603050405020304" pitchFamily="18" charset="0"/>
                <a:cs typeface="Arial" panose="020B0604020202020204" pitchFamily="34" charset="0"/>
              </a:rPr>
              <a:t>Muzaffarova, V., &amp; Muneeza, A. (2024). The challenges facing Islamic finance in Uzbekistan. In Islamic Finance in Eurasia (pp. 286-307). Edward Elgar Publishing.</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3504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2827C458-D6CA-50A5-BEA2-269DCB26E513}"/>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1286FCF-C00A-05C3-102A-E4EF67FDB1D4}"/>
              </a:ext>
            </a:extLst>
          </p:cNvPr>
          <p:cNvSpPr/>
          <p:nvPr/>
        </p:nvSpPr>
        <p:spPr>
          <a:xfrm>
            <a:off x="4626508" y="982132"/>
            <a:ext cx="6270090" cy="1303867"/>
          </a:xfrm>
          <a:prstGeom prst="roundRect">
            <a:avLst/>
          </a:prstGeo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pPr>
            <a:r>
              <a:rPr lang="en-US" sz="3100">
                <a:ln w="3175" cmpd="sng">
                  <a:noFill/>
                </a:ln>
                <a:solidFill>
                  <a:schemeClr val="tx1">
                    <a:lumMod val="85000"/>
                    <a:lumOff val="15000"/>
                  </a:schemeClr>
                </a:solidFill>
                <a:latin typeface="+mj-lt"/>
                <a:ea typeface="+mj-ea"/>
                <a:cs typeface="+mj-cs"/>
              </a:rPr>
              <a:t>The Genesis and Growth of Islamic Finance in the CIS Countries</a:t>
            </a:r>
          </a:p>
        </p:txBody>
      </p:sp>
      <p:pic>
        <p:nvPicPr>
          <p:cNvPr id="1028" name="Picture 4" descr="The 4 Main Concepts of Islamic Finance ...">
            <a:extLst>
              <a:ext uri="{FF2B5EF4-FFF2-40B4-BE49-F238E27FC236}">
                <a16:creationId xmlns:a16="http://schemas.microsoft.com/office/drawing/2014/main" id="{DAAD797D-C219-66CE-D81D-DD8225679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7764" b="3"/>
          <a:stretch>
            <a:fillRect/>
          </a:stretch>
        </p:blipFill>
        <p:spPr bwMode="auto">
          <a:xfrm>
            <a:off x="1257236" y="1255007"/>
            <a:ext cx="2743200" cy="2219714"/>
          </a:xfrm>
          <a:prstGeom prst="rect">
            <a:avLst/>
          </a:prstGeom>
          <a:extLst>
            <a:ext uri="{909E8E84-426E-40DD-AFC4-6F175D3DCCD1}">
              <a14:hiddenFill xmlns:a14="http://schemas.microsoft.com/office/drawing/2010/main">
                <a:solidFill>
                  <a:srgbClr val="FFFFFF"/>
                </a:solidFill>
              </a14:hiddenFill>
            </a:ext>
          </a:extLst>
        </p:spPr>
      </p:pic>
      <p:pic>
        <p:nvPicPr>
          <p:cNvPr id="1026" name="Picture 2" descr="2+ Thousand Cis Countries Royalty-Free ...">
            <a:extLst>
              <a:ext uri="{FF2B5EF4-FFF2-40B4-BE49-F238E27FC236}">
                <a16:creationId xmlns:a16="http://schemas.microsoft.com/office/drawing/2014/main" id="{4843DA6C-77F5-7A73-ACD5-6A85E55671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7179" r="17846" b="-1"/>
          <a:stretch>
            <a:fillRect/>
          </a:stretch>
        </p:blipFill>
        <p:spPr bwMode="auto">
          <a:xfrm>
            <a:off x="1257236" y="3474720"/>
            <a:ext cx="2743200" cy="1988311"/>
          </a:xfrm>
          <a:prstGeom prst="rect">
            <a:avLst/>
          </a:prstGeom>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43CEACD6-6DCA-6748-3F66-46075D40DDE7}"/>
              </a:ext>
            </a:extLst>
          </p:cNvPr>
          <p:cNvSpPr/>
          <p:nvPr/>
        </p:nvSpPr>
        <p:spPr>
          <a:xfrm>
            <a:off x="4180764" y="2163337"/>
            <a:ext cx="7256222" cy="4220507"/>
          </a:xfrm>
          <a:prstGeom prst="round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Autofit/>
          </a:bodyPr>
          <a:lstStyle/>
          <a:p>
            <a:pPr>
              <a:lnSpc>
                <a:spcPct val="90000"/>
              </a:lnSpc>
              <a:spcBef>
                <a:spcPct val="20000"/>
              </a:spcBef>
              <a:spcAft>
                <a:spcPts val="600"/>
              </a:spcAft>
              <a:buClr>
                <a:schemeClr val="accent1"/>
              </a:buClr>
              <a:buSzPct val="115000"/>
            </a:pPr>
            <a:r>
              <a:rPr lang="en-US" b="1" dirty="0">
                <a:solidFill>
                  <a:schemeClr val="tx1">
                    <a:lumMod val="85000"/>
                    <a:lumOff val="15000"/>
                  </a:schemeClr>
                </a:solidFill>
                <a:latin typeface="Times New Roman" panose="02020603050405020304" pitchFamily="18" charset="0"/>
                <a:cs typeface="Times New Roman" panose="02020603050405020304" pitchFamily="18" charset="0"/>
              </a:rPr>
              <a:t>Subsequently, new legislation was enacted, and financial regulations were amended by regional governments to facilitate the smooth operation of Islamic financial institutions (IFIs) such as Islamic banks, Takaful (Islamic insurance), and leasing companies, as well as to permit the issuance of Islamic investment securities like Sukuk. These regulatory adjustments were most pronounced in Kazakhstan and Kyrgyzstan, and to a lesser extent in Tajikistan. In contrast, Uzbekistan and Turkmenistan were relatively slow in introducing elements of the Islamic financial industry. Nevertheless, all five newly independent Central Asian states benefited from financial assistance provided by </a:t>
            </a:r>
            <a:r>
              <a:rPr lang="en-US" b="1" dirty="0" err="1">
                <a:solidFill>
                  <a:schemeClr val="tx1">
                    <a:lumMod val="85000"/>
                    <a:lumOff val="15000"/>
                  </a:schemeClr>
                </a:solidFill>
                <a:latin typeface="Times New Roman" panose="02020603050405020304" pitchFamily="18" charset="0"/>
                <a:cs typeface="Times New Roman" panose="02020603050405020304" pitchFamily="18" charset="0"/>
              </a:rPr>
              <a:t>IsDB</a:t>
            </a:r>
            <a:r>
              <a:rPr lang="en-US" b="1" dirty="0">
                <a:solidFill>
                  <a:schemeClr val="tx1">
                    <a:lumMod val="85000"/>
                    <a:lumOff val="15000"/>
                  </a:schemeClr>
                </a:solidFill>
                <a:latin typeface="Times New Roman" panose="02020603050405020304" pitchFamily="18" charset="0"/>
                <a:cs typeface="Times New Roman" panose="02020603050405020304" pitchFamily="18" charset="0"/>
              </a:rPr>
              <a:t> and its affiliated </a:t>
            </a:r>
            <a:r>
              <a:rPr lang="en-US" b="1" dirty="0" err="1">
                <a:solidFill>
                  <a:schemeClr val="tx1">
                    <a:lumMod val="85000"/>
                    <a:lumOff val="15000"/>
                  </a:schemeClr>
                </a:solidFill>
                <a:latin typeface="Times New Roman" panose="02020603050405020304" pitchFamily="18" charset="0"/>
                <a:cs typeface="Times New Roman" panose="02020603050405020304" pitchFamily="18" charset="0"/>
              </a:rPr>
              <a:t>organisations</a:t>
            </a:r>
            <a:r>
              <a:rPr lang="en-US" b="1" dirty="0">
                <a:solidFill>
                  <a:schemeClr val="tx1">
                    <a:lumMod val="85000"/>
                    <a:lumOff val="15000"/>
                  </a:schemeClr>
                </a:solidFill>
                <a:latin typeface="Times New Roman" panose="02020603050405020304" pitchFamily="18" charset="0"/>
                <a:cs typeface="Times New Roman" panose="02020603050405020304" pitchFamily="18" charset="0"/>
              </a:rPr>
              <a:t>.</a:t>
            </a:r>
          </a:p>
        </p:txBody>
      </p:sp>
      <p:sp>
        <p:nvSpPr>
          <p:cNvPr id="2" name="Oval 1">
            <a:extLst>
              <a:ext uri="{FF2B5EF4-FFF2-40B4-BE49-F238E27FC236}">
                <a16:creationId xmlns:a16="http://schemas.microsoft.com/office/drawing/2014/main" id="{F769FB2F-0700-4F17-1E16-E2537CEB4755}"/>
              </a:ext>
            </a:extLst>
          </p:cNvPr>
          <p:cNvSpPr/>
          <p:nvPr/>
        </p:nvSpPr>
        <p:spPr>
          <a:xfrm>
            <a:off x="372884" y="196421"/>
            <a:ext cx="747132" cy="82278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chemeClr val="bg1"/>
                </a:solidFill>
              </a:rPr>
              <a:t>2</a:t>
            </a:r>
          </a:p>
        </p:txBody>
      </p:sp>
    </p:spTree>
    <p:extLst>
      <p:ext uri="{BB962C8B-B14F-4D97-AF65-F5344CB8AC3E}">
        <p14:creationId xmlns:p14="http://schemas.microsoft.com/office/powerpoint/2010/main" val="3645912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CD47B127-489B-181D-5815-1DDCDB937953}"/>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3ECECA8-0AD7-EB68-B044-DE46D61C4ABF}"/>
              </a:ext>
            </a:extLst>
          </p:cNvPr>
          <p:cNvSpPr/>
          <p:nvPr/>
        </p:nvSpPr>
        <p:spPr>
          <a:xfrm>
            <a:off x="4626508" y="982132"/>
            <a:ext cx="6270090" cy="1303867"/>
          </a:xfrm>
          <a:prstGeom prst="roundRect">
            <a:avLst/>
          </a:prstGeo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pPr>
            <a:r>
              <a:rPr lang="en-US" sz="3100">
                <a:ln w="3175" cmpd="sng">
                  <a:noFill/>
                </a:ln>
                <a:solidFill>
                  <a:schemeClr val="tx1">
                    <a:lumMod val="85000"/>
                    <a:lumOff val="15000"/>
                  </a:schemeClr>
                </a:solidFill>
                <a:latin typeface="+mj-lt"/>
                <a:ea typeface="+mj-ea"/>
                <a:cs typeface="+mj-cs"/>
              </a:rPr>
              <a:t>The Genesis and Growth of Islamic Finance in the CIS Countries</a:t>
            </a:r>
          </a:p>
        </p:txBody>
      </p:sp>
      <p:pic>
        <p:nvPicPr>
          <p:cNvPr id="1028" name="Picture 4" descr="The 4 Main Concepts of Islamic Finance ...">
            <a:extLst>
              <a:ext uri="{FF2B5EF4-FFF2-40B4-BE49-F238E27FC236}">
                <a16:creationId xmlns:a16="http://schemas.microsoft.com/office/drawing/2014/main" id="{D7FCB0D0-2AA3-58C8-6EC7-10F23C269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7764" b="3"/>
          <a:stretch>
            <a:fillRect/>
          </a:stretch>
        </p:blipFill>
        <p:spPr bwMode="auto">
          <a:xfrm>
            <a:off x="1257236" y="1255007"/>
            <a:ext cx="2743200" cy="2219714"/>
          </a:xfrm>
          <a:prstGeom prst="rect">
            <a:avLst/>
          </a:prstGeom>
          <a:extLst>
            <a:ext uri="{909E8E84-426E-40DD-AFC4-6F175D3DCCD1}">
              <a14:hiddenFill xmlns:a14="http://schemas.microsoft.com/office/drawing/2010/main">
                <a:solidFill>
                  <a:srgbClr val="FFFFFF"/>
                </a:solidFill>
              </a14:hiddenFill>
            </a:ext>
          </a:extLst>
        </p:spPr>
      </p:pic>
      <p:pic>
        <p:nvPicPr>
          <p:cNvPr id="1026" name="Picture 2" descr="2+ Thousand Cis Countries Royalty-Free ...">
            <a:extLst>
              <a:ext uri="{FF2B5EF4-FFF2-40B4-BE49-F238E27FC236}">
                <a16:creationId xmlns:a16="http://schemas.microsoft.com/office/drawing/2014/main" id="{3486319B-44B9-9F58-E549-682D336F06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7179" r="17846" b="-1"/>
          <a:stretch>
            <a:fillRect/>
          </a:stretch>
        </p:blipFill>
        <p:spPr bwMode="auto">
          <a:xfrm>
            <a:off x="1257236" y="3474720"/>
            <a:ext cx="2743200" cy="1988311"/>
          </a:xfrm>
          <a:prstGeom prst="rect">
            <a:avLst/>
          </a:prstGeom>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B390981D-3CD7-26E6-99CF-2029ECA134BD}"/>
              </a:ext>
            </a:extLst>
          </p:cNvPr>
          <p:cNvSpPr/>
          <p:nvPr/>
        </p:nvSpPr>
        <p:spPr>
          <a:xfrm>
            <a:off x="4180764" y="2556931"/>
            <a:ext cx="7400048" cy="3691465"/>
          </a:xfrm>
          <a:prstGeom prst="round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lnSpcReduction="10000"/>
          </a:bodyPr>
          <a:lstStyle/>
          <a:p>
            <a:pPr>
              <a:lnSpc>
                <a:spcPct val="90000"/>
              </a:lnSpc>
              <a:spcBef>
                <a:spcPct val="20000"/>
              </a:spcBef>
              <a:spcAft>
                <a:spcPts val="600"/>
              </a:spcAft>
              <a:buClr>
                <a:schemeClr val="accent1"/>
              </a:buClr>
              <a:buSzPct val="115000"/>
            </a:pPr>
            <a:endParaRPr lang="en-US" sz="1500" b="1" dirty="0">
              <a:solidFill>
                <a:schemeClr val="tx1">
                  <a:lumMod val="85000"/>
                  <a:lumOff val="15000"/>
                </a:schemeClr>
              </a:solidFill>
            </a:endParaRPr>
          </a:p>
          <a:p>
            <a:pPr>
              <a:lnSpc>
                <a:spcPct val="90000"/>
              </a:lnSpc>
              <a:spcBef>
                <a:spcPct val="20000"/>
              </a:spcBef>
              <a:spcAft>
                <a:spcPts val="600"/>
              </a:spcAft>
              <a:buClr>
                <a:schemeClr val="accent1"/>
              </a:buClr>
              <a:buSzPct val="115000"/>
            </a:pPr>
            <a:r>
              <a:rPr lang="en-US" b="1" dirty="0">
                <a:solidFill>
                  <a:schemeClr val="tx1">
                    <a:lumMod val="85000"/>
                    <a:lumOff val="15000"/>
                  </a:schemeClr>
                </a:solidFill>
                <a:latin typeface="Times New Roman" panose="02020603050405020304" pitchFamily="18" charset="0"/>
                <a:cs typeface="Times New Roman" panose="02020603050405020304" pitchFamily="18" charset="0"/>
              </a:rPr>
              <a:t>Despite its large Muslim population and over thirty years of independence, Uzbekistan only recently began introducing Islamic financial services to its population. Scholars (like </a:t>
            </a:r>
            <a:r>
              <a:rPr lang="en-US" b="1" dirty="0" err="1">
                <a:solidFill>
                  <a:schemeClr val="tx1">
                    <a:lumMod val="85000"/>
                    <a:lumOff val="15000"/>
                  </a:schemeClr>
                </a:solidFill>
                <a:latin typeface="Times New Roman" panose="02020603050405020304" pitchFamily="18" charset="0"/>
                <a:cs typeface="Times New Roman" panose="02020603050405020304" pitchFamily="18" charset="0"/>
              </a:rPr>
              <a:t>Ahunov</a:t>
            </a:r>
            <a:r>
              <a:rPr lang="en-US" b="1" dirty="0">
                <a:solidFill>
                  <a:schemeClr val="tx1">
                    <a:lumMod val="85000"/>
                    <a:lumOff val="15000"/>
                  </a:schemeClr>
                </a:solidFill>
                <a:latin typeface="Times New Roman" panose="02020603050405020304" pitchFamily="18" charset="0"/>
                <a:cs typeface="Times New Roman" panose="02020603050405020304" pitchFamily="18" charset="0"/>
              </a:rPr>
              <a:t> (2018) attribute this delay to the previous leadership's cautious approach towards reforms, a legacy of its Soviet heritage. However, following the change of government in 2016, reforms across various sectors, including financial services, were initiated. In May 2018, a draft presidential decree titled “Measures to </a:t>
            </a:r>
            <a:r>
              <a:rPr lang="en-US" b="1" dirty="0" err="1">
                <a:solidFill>
                  <a:schemeClr val="tx1">
                    <a:lumMod val="85000"/>
                    <a:lumOff val="15000"/>
                  </a:schemeClr>
                </a:solidFill>
                <a:latin typeface="Times New Roman" panose="02020603050405020304" pitchFamily="18" charset="0"/>
                <a:cs typeface="Times New Roman" panose="02020603050405020304" pitchFamily="18" charset="0"/>
              </a:rPr>
              <a:t>Organise</a:t>
            </a:r>
            <a:r>
              <a:rPr lang="en-US" b="1" dirty="0">
                <a:solidFill>
                  <a:schemeClr val="tx1">
                    <a:lumMod val="85000"/>
                    <a:lumOff val="15000"/>
                  </a:schemeClr>
                </a:solidFill>
                <a:latin typeface="Times New Roman" panose="02020603050405020304" pitchFamily="18" charset="0"/>
                <a:cs typeface="Times New Roman" panose="02020603050405020304" pitchFamily="18" charset="0"/>
              </a:rPr>
              <a:t> Islamic Banking and Financial Infrastructure in the Republic of Uzbekistan” was posted on the official government portal for public discussion (Kun.uz, 2018). Subsequently, the government withdrew the proposal without adoption or replacement.</a:t>
            </a:r>
          </a:p>
        </p:txBody>
      </p:sp>
      <p:sp>
        <p:nvSpPr>
          <p:cNvPr id="2" name="Oval 1">
            <a:extLst>
              <a:ext uri="{FF2B5EF4-FFF2-40B4-BE49-F238E27FC236}">
                <a16:creationId xmlns:a16="http://schemas.microsoft.com/office/drawing/2014/main" id="{7A3FC0D8-9998-364B-BB05-C7DFB1C73DED}"/>
              </a:ext>
            </a:extLst>
          </p:cNvPr>
          <p:cNvSpPr/>
          <p:nvPr/>
        </p:nvSpPr>
        <p:spPr>
          <a:xfrm>
            <a:off x="372884" y="196421"/>
            <a:ext cx="747132" cy="82278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chemeClr val="bg1"/>
                </a:solidFill>
              </a:rPr>
              <a:t>3</a:t>
            </a:r>
          </a:p>
        </p:txBody>
      </p:sp>
    </p:spTree>
    <p:extLst>
      <p:ext uri="{BB962C8B-B14F-4D97-AF65-F5344CB8AC3E}">
        <p14:creationId xmlns:p14="http://schemas.microsoft.com/office/powerpoint/2010/main" val="2824870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AD6D24CF-45AD-96DE-933C-298E0843642A}"/>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BED2E25-2A17-9B06-54AD-97B4B6552E9A}"/>
              </a:ext>
            </a:extLst>
          </p:cNvPr>
          <p:cNvSpPr/>
          <p:nvPr/>
        </p:nvSpPr>
        <p:spPr>
          <a:xfrm>
            <a:off x="4626508" y="982132"/>
            <a:ext cx="6270090" cy="1303867"/>
          </a:xfrm>
          <a:prstGeom prst="roundRect">
            <a:avLst/>
          </a:prstGeo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pPr>
            <a:r>
              <a:rPr lang="en-US" sz="3100">
                <a:ln w="3175" cmpd="sng">
                  <a:noFill/>
                </a:ln>
                <a:solidFill>
                  <a:schemeClr val="tx1">
                    <a:lumMod val="85000"/>
                    <a:lumOff val="15000"/>
                  </a:schemeClr>
                </a:solidFill>
                <a:latin typeface="+mj-lt"/>
                <a:ea typeface="+mj-ea"/>
                <a:cs typeface="+mj-cs"/>
              </a:rPr>
              <a:t>The Genesis and Growth of Islamic Finance in the CIS Countries</a:t>
            </a:r>
          </a:p>
        </p:txBody>
      </p:sp>
      <p:pic>
        <p:nvPicPr>
          <p:cNvPr id="1028" name="Picture 4" descr="The 4 Main Concepts of Islamic Finance ...">
            <a:extLst>
              <a:ext uri="{FF2B5EF4-FFF2-40B4-BE49-F238E27FC236}">
                <a16:creationId xmlns:a16="http://schemas.microsoft.com/office/drawing/2014/main" id="{B32531FF-2448-D02D-CCF6-13E27B8C3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7764" b="3"/>
          <a:stretch>
            <a:fillRect/>
          </a:stretch>
        </p:blipFill>
        <p:spPr bwMode="auto">
          <a:xfrm>
            <a:off x="1257236" y="1255007"/>
            <a:ext cx="2743200" cy="2219714"/>
          </a:xfrm>
          <a:prstGeom prst="rect">
            <a:avLst/>
          </a:prstGeom>
          <a:extLst>
            <a:ext uri="{909E8E84-426E-40DD-AFC4-6F175D3DCCD1}">
              <a14:hiddenFill xmlns:a14="http://schemas.microsoft.com/office/drawing/2010/main">
                <a:solidFill>
                  <a:srgbClr val="FFFFFF"/>
                </a:solidFill>
              </a14:hiddenFill>
            </a:ext>
          </a:extLst>
        </p:spPr>
      </p:pic>
      <p:pic>
        <p:nvPicPr>
          <p:cNvPr id="1026" name="Picture 2" descr="2+ Thousand Cis Countries Royalty-Free ...">
            <a:extLst>
              <a:ext uri="{FF2B5EF4-FFF2-40B4-BE49-F238E27FC236}">
                <a16:creationId xmlns:a16="http://schemas.microsoft.com/office/drawing/2014/main" id="{712B6FEE-E308-4E68-2B4A-BE4823F002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7179" r="17846" b="-1"/>
          <a:stretch>
            <a:fillRect/>
          </a:stretch>
        </p:blipFill>
        <p:spPr bwMode="auto">
          <a:xfrm>
            <a:off x="1257236" y="3474720"/>
            <a:ext cx="2743200" cy="1988311"/>
          </a:xfrm>
          <a:prstGeom prst="rect">
            <a:avLst/>
          </a:prstGeom>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5849EE9B-51B0-1216-2D8F-B6AA0912CAA1}"/>
              </a:ext>
            </a:extLst>
          </p:cNvPr>
          <p:cNvSpPr/>
          <p:nvPr/>
        </p:nvSpPr>
        <p:spPr>
          <a:xfrm>
            <a:off x="4235564" y="2556931"/>
            <a:ext cx="7201422" cy="3806107"/>
          </a:xfrm>
          <a:prstGeom prst="round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p>
            <a:pPr>
              <a:lnSpc>
                <a:spcPct val="90000"/>
              </a:lnSpc>
              <a:spcBef>
                <a:spcPct val="20000"/>
              </a:spcBef>
              <a:spcAft>
                <a:spcPts val="600"/>
              </a:spcAft>
              <a:buClr>
                <a:schemeClr val="accent1"/>
              </a:buClr>
              <a:buSzPct val="115000"/>
            </a:pP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Similar initiatives resumed in subsequent years, with senior government officials expressing political will to establish a legal framework for introducing Islamic financial services. The most recent and promising development was a presidential decree in September 2023, which outlined the implementation of agreed actions following open negotiations with business representatives. One key task was to prepare a draft Islamic finance law by December 2023</a:t>
            </a:r>
          </a:p>
          <a:p>
            <a:pPr>
              <a:lnSpc>
                <a:spcPct val="90000"/>
              </a:lnSpc>
              <a:spcBef>
                <a:spcPct val="20000"/>
              </a:spcBef>
              <a:spcAft>
                <a:spcPts val="600"/>
              </a:spcAft>
              <a:buClr>
                <a:schemeClr val="accent1"/>
              </a:buClr>
              <a:buSzPct val="115000"/>
            </a:pP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Nevertheless, certain legal challenges persist in this domain, which warrant further attention and analysis.</a:t>
            </a:r>
          </a:p>
        </p:txBody>
      </p:sp>
      <p:sp>
        <p:nvSpPr>
          <p:cNvPr id="2" name="Oval 1">
            <a:extLst>
              <a:ext uri="{FF2B5EF4-FFF2-40B4-BE49-F238E27FC236}">
                <a16:creationId xmlns:a16="http://schemas.microsoft.com/office/drawing/2014/main" id="{880EF041-A440-B520-7B0E-E7430B9B987F}"/>
              </a:ext>
            </a:extLst>
          </p:cNvPr>
          <p:cNvSpPr/>
          <p:nvPr/>
        </p:nvSpPr>
        <p:spPr>
          <a:xfrm>
            <a:off x="372884" y="196421"/>
            <a:ext cx="747132" cy="82278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chemeClr val="bg1"/>
                </a:solidFill>
              </a:rPr>
              <a:t>4</a:t>
            </a:r>
          </a:p>
        </p:txBody>
      </p:sp>
    </p:spTree>
    <p:extLst>
      <p:ext uri="{BB962C8B-B14F-4D97-AF65-F5344CB8AC3E}">
        <p14:creationId xmlns:p14="http://schemas.microsoft.com/office/powerpoint/2010/main" val="3369955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a:extLst>
            <a:ext uri="{FF2B5EF4-FFF2-40B4-BE49-F238E27FC236}">
              <a16:creationId xmlns:a16="http://schemas.microsoft.com/office/drawing/2014/main" id="{A7862253-37FF-1868-0594-F19B7BAE0AF5}"/>
            </a:ext>
          </a:extLst>
        </p:cNvPr>
        <p:cNvGrpSpPr/>
        <p:nvPr/>
      </p:nvGrpSpPr>
      <p:grpSpPr>
        <a:xfrm>
          <a:off x="0" y="0"/>
          <a:ext cx="0" cy="0"/>
          <a:chOff x="0" y="0"/>
          <a:chExt cx="0" cy="0"/>
        </a:xfrm>
      </p:grpSpPr>
      <p:pic>
        <p:nvPicPr>
          <p:cNvPr id="6" name="Picture 5" descr="A close-up of a gavel&#10;&#10;AI-generated content may be incorrect.">
            <a:extLst>
              <a:ext uri="{FF2B5EF4-FFF2-40B4-BE49-F238E27FC236}">
                <a16:creationId xmlns:a16="http://schemas.microsoft.com/office/drawing/2014/main" id="{23F58719-A6AC-FB8C-58D1-53BBA35085D8}"/>
              </a:ext>
            </a:extLst>
          </p:cNvPr>
          <p:cNvPicPr>
            <a:picLocks noChangeAspect="1"/>
          </p:cNvPicPr>
          <p:nvPr/>
        </p:nvPicPr>
        <p:blipFill>
          <a:blip r:embed="rId3">
            <a:extLst>
              <a:ext uri="{28A0092B-C50C-407E-A947-70E740481C1C}">
                <a14:useLocalDpi xmlns:a14="http://schemas.microsoft.com/office/drawing/2010/main" val="0"/>
              </a:ext>
            </a:extLst>
          </a:blip>
          <a:srcRect l="6050" r="39816" b="-2"/>
          <a:stretch>
            <a:fillRect/>
          </a:stretch>
        </p:blipFill>
        <p:spPr>
          <a:xfrm>
            <a:off x="804334" y="804334"/>
            <a:ext cx="5051804" cy="5249332"/>
          </a:xfrm>
          <a:prstGeom prst="rect">
            <a:avLst/>
          </a:prstGeom>
          <a:ln w="57150" cmpd="thickThin">
            <a:solidFill>
              <a:srgbClr val="FFFFFF"/>
            </a:solidFill>
            <a:miter lim="800000"/>
          </a:ln>
        </p:spPr>
      </p:pic>
      <p:pic>
        <p:nvPicPr>
          <p:cNvPr id="2052" name="Picture 4" descr="Challenges and Opportunities: Exploring ...">
            <a:extLst>
              <a:ext uri="{FF2B5EF4-FFF2-40B4-BE49-F238E27FC236}">
                <a16:creationId xmlns:a16="http://schemas.microsoft.com/office/drawing/2014/main" id="{268613FF-9FE6-594A-F451-DD9D8B4D54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5665" r="6394" b="1"/>
          <a:stretch>
            <a:fillRect/>
          </a:stretch>
        </p:blipFill>
        <p:spPr bwMode="auto">
          <a:xfrm>
            <a:off x="6335861" y="804334"/>
            <a:ext cx="5051804" cy="5249332"/>
          </a:xfrm>
          <a:prstGeom prst="rect">
            <a:avLst/>
          </a:prstGeom>
          <a:noFill/>
          <a:ln w="57150" cmpd="thickThin">
            <a:solidFill>
              <a:srgbClr val="FFFFFF"/>
            </a:solidFill>
            <a:miter lim="800000"/>
          </a:ln>
          <a:extLst>
            <a:ext uri="{909E8E84-426E-40DD-AFC4-6F175D3DCCD1}">
              <a14:hiddenFill xmlns:a14="http://schemas.microsoft.com/office/drawing/2010/main">
                <a:solidFill>
                  <a:srgbClr val="FFFFFF"/>
                </a:solidFill>
              </a14:hiddenFill>
            </a:ext>
          </a:extLst>
        </p:spPr>
      </p:pic>
      <p:sp>
        <p:nvSpPr>
          <p:cNvPr id="8" name="AutoShape 2" descr="Islamic Finance: How to Apply the Principles and Rules of Islamic Law to  Financial Transactions and Products - FasterCapital">
            <a:extLst>
              <a:ext uri="{FF2B5EF4-FFF2-40B4-BE49-F238E27FC236}">
                <a16:creationId xmlns:a16="http://schemas.microsoft.com/office/drawing/2014/main" id="{CC15B448-21C7-74D1-8579-E3B3FD576159}"/>
              </a:ext>
            </a:extLst>
          </p:cNvPr>
          <p:cNvSpPr>
            <a:spLocks noChangeAspect="1" noChangeArrowheads="1"/>
          </p:cNvSpPr>
          <p:nvPr/>
        </p:nvSpPr>
        <p:spPr bwMode="auto">
          <a:xfrm>
            <a:off x="5943599" y="3276599"/>
            <a:ext cx="3047165" cy="30471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21303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079" name="Group 3078">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3080" name="Picture 3079">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081" name="Rectangle 3080">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082" name="Picture 3081">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3083" name="Picture 3082">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3085" name="Straight Connector 3084">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3087" name="Rectangle 3086">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3089" name="Group 3088">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3090" name="Picture 3089">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091" name="Rectangle 3090">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092" name="Picture 3091">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093" name="Picture 3092">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 name="TextBox 2">
            <a:extLst>
              <a:ext uri="{FF2B5EF4-FFF2-40B4-BE49-F238E27FC236}">
                <a16:creationId xmlns:a16="http://schemas.microsoft.com/office/drawing/2014/main" id="{B3E93406-1E47-67E6-ED8B-E90F63E689F9}"/>
              </a:ext>
            </a:extLst>
          </p:cNvPr>
          <p:cNvSpPr txBox="1"/>
          <p:nvPr/>
        </p:nvSpPr>
        <p:spPr>
          <a:xfrm>
            <a:off x="5468223" y="2110191"/>
            <a:ext cx="4094017" cy="282388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000" b="1" dirty="0">
                <a:ln w="3175" cmpd="sng">
                  <a:noFill/>
                </a:ln>
                <a:solidFill>
                  <a:srgbClr val="262626"/>
                </a:solidFill>
                <a:latin typeface="+mj-lt"/>
                <a:ea typeface="+mj-ea"/>
                <a:cs typeface="+mj-cs"/>
              </a:rPr>
              <a:t>Challenge: The Bank’s Function Beyond Intermediation</a:t>
            </a:r>
            <a:br>
              <a:rPr lang="en-US" sz="3000" b="1" dirty="0">
                <a:ln w="3175" cmpd="sng">
                  <a:noFill/>
                </a:ln>
                <a:solidFill>
                  <a:srgbClr val="262626"/>
                </a:solidFill>
                <a:latin typeface="+mj-lt"/>
                <a:ea typeface="+mj-ea"/>
                <a:cs typeface="+mj-cs"/>
              </a:rPr>
            </a:br>
            <a:r>
              <a:rPr lang="en-US" sz="3000" b="1" i="1" dirty="0">
                <a:ln w="3175" cmpd="sng">
                  <a:noFill/>
                </a:ln>
                <a:solidFill>
                  <a:srgbClr val="262626"/>
                </a:solidFill>
                <a:latin typeface="+mj-lt"/>
                <a:ea typeface="+mj-ea"/>
                <a:cs typeface="+mj-cs"/>
              </a:rPr>
              <a:t>Impact on establishing Islamic  financial institutions</a:t>
            </a:r>
            <a:endParaRPr lang="en-US" sz="3000" b="1" dirty="0">
              <a:ln w="3175" cmpd="sng">
                <a:noFill/>
              </a:ln>
              <a:solidFill>
                <a:srgbClr val="262626"/>
              </a:solidFill>
              <a:latin typeface="+mj-lt"/>
              <a:ea typeface="+mj-ea"/>
              <a:cs typeface="+mj-cs"/>
            </a:endParaRPr>
          </a:p>
        </p:txBody>
      </p:sp>
      <p:sp>
        <p:nvSpPr>
          <p:cNvPr id="4" name="Oval 3">
            <a:extLst>
              <a:ext uri="{FF2B5EF4-FFF2-40B4-BE49-F238E27FC236}">
                <a16:creationId xmlns:a16="http://schemas.microsoft.com/office/drawing/2014/main" id="{C06B9D0E-72D8-4FEB-B555-11912437ED3A}"/>
              </a:ext>
            </a:extLst>
          </p:cNvPr>
          <p:cNvSpPr/>
          <p:nvPr/>
        </p:nvSpPr>
        <p:spPr>
          <a:xfrm>
            <a:off x="2461090" y="1028940"/>
            <a:ext cx="1918010" cy="1773044"/>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1</a:t>
            </a:r>
            <a:r>
              <a:rPr lang="en-US" sz="2000" b="1" baseline="30000" dirty="0">
                <a:latin typeface="Times New Roman" panose="02020603050405020304" pitchFamily="18" charset="0"/>
                <a:cs typeface="Times New Roman" panose="02020603050405020304" pitchFamily="18" charset="0"/>
              </a:rPr>
              <a:t>st</a:t>
            </a:r>
            <a:r>
              <a:rPr lang="en-US" sz="2000" b="1" dirty="0">
                <a:latin typeface="Times New Roman" panose="02020603050405020304" pitchFamily="18" charset="0"/>
                <a:cs typeface="Times New Roman" panose="02020603050405020304" pitchFamily="18" charset="0"/>
              </a:rPr>
              <a:t>  challenge </a:t>
            </a:r>
          </a:p>
        </p:txBody>
      </p:sp>
    </p:spTree>
    <p:extLst>
      <p:ext uri="{BB962C8B-B14F-4D97-AF65-F5344CB8AC3E}">
        <p14:creationId xmlns:p14="http://schemas.microsoft.com/office/powerpoint/2010/main" val="249807498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03645C7-E3B7-46B1-B59A-985D48251405}">
  <we:reference id="wa200005566" version="3.0.0.3" store="en-US" storeType="OMEX"/>
  <we:alternateReferences>
    <we:reference id="wa200005566" version="3.0.0.3" store="wa20000556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cf61362b-6cc0-4837-b817-b58f892a164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Belge" ma:contentTypeID="0x010100448B8D36B9956E4FBE0E6E8B2367837A" ma:contentTypeVersion="12" ma:contentTypeDescription="Yeni belge oluşturun." ma:contentTypeScope="" ma:versionID="3720dea7a23c4be4d1c12108211622b2">
  <xsd:schema xmlns:xsd="http://www.w3.org/2001/XMLSchema" xmlns:xs="http://www.w3.org/2001/XMLSchema" xmlns:p="http://schemas.microsoft.com/office/2006/metadata/properties" xmlns:ns3="cf61362b-6cc0-4837-b817-b58f892a1640" targetNamespace="http://schemas.microsoft.com/office/2006/metadata/properties" ma:root="true" ma:fieldsID="7476d297556c4cdf64ca3ee1491ebb51" ns3:_="">
    <xsd:import namespace="cf61362b-6cc0-4837-b817-b58f892a164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SearchProperties" minOccurs="0"/>
                <xsd:element ref="ns3:MediaServiceOCR" minOccurs="0"/>
                <xsd:element ref="ns3:MediaServiceObjectDetectorVersions" minOccurs="0"/>
                <xsd:element ref="ns3:MediaServiceDateTake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1362b-6cc0-4837-b817-b58f892a16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_activity" ma:index="19"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070477-A0EB-42CF-8A49-EB02DB60D868}">
  <ds:schemaRefs>
    <ds:schemaRef ds:uri="http://schemas.microsoft.com/sharepoint/v3/contenttype/forms"/>
  </ds:schemaRefs>
</ds:datastoreItem>
</file>

<file path=customXml/itemProps2.xml><?xml version="1.0" encoding="utf-8"?>
<ds:datastoreItem xmlns:ds="http://schemas.openxmlformats.org/officeDocument/2006/customXml" ds:itemID="{2C26311B-E5E8-4C22-9E4A-C49E92ED939C}">
  <ds:schemaRefs>
    <ds:schemaRef ds:uri="cf61362b-6cc0-4837-b817-b58f892a1640"/>
    <ds:schemaRef ds:uri="http://schemas.microsoft.com/office/2006/documentManagement/types"/>
    <ds:schemaRef ds:uri="http://purl.org/dc/terms/"/>
    <ds:schemaRef ds:uri="http://www.w3.org/XML/1998/namespace"/>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AF9B1643-378A-4E99-9483-5207C90C8D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61362b-6cc0-4837-b817-b58f892a16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1932</TotalTime>
  <Words>3104</Words>
  <Application>Microsoft Office PowerPoint</Application>
  <PresentationFormat>Widescreen</PresentationFormat>
  <Paragraphs>129</Paragraphs>
  <Slides>41</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Aptos</vt:lpstr>
      <vt:lpstr>Arial</vt:lpstr>
      <vt:lpstr>Calibri</vt:lpstr>
      <vt:lpstr>Garamond</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Muhammad Nazır KHAN</dc:creator>
  <cp:lastModifiedBy>Muhammad Nazır KHAN</cp:lastModifiedBy>
  <cp:revision>2</cp:revision>
  <dcterms:created xsi:type="dcterms:W3CDTF">2025-05-29T09:55:43Z</dcterms:created>
  <dcterms:modified xsi:type="dcterms:W3CDTF">2025-06-13T19:13:49Z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0x010100448B8D36B9956E4FBE0E6E8B2367837A</vt:lpwstr>
  </property>
</Properties>
</file>